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C0E190-ADFE-4C26-AC66-8776768FC94E}">
  <a:tblStyle styleId="{90C0E190-ADFE-4C26-AC66-8776768FC94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Shape 6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Shape 8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Shape 9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Shape 10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77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54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54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54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54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54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54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54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09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11" Type="http://schemas.openxmlformats.org/officeDocument/2006/relationships/image" Target="../media/image26.png"/><Relationship Id="rId10" Type="http://schemas.openxmlformats.org/officeDocument/2006/relationships/image" Target="../media/image28.png"/><Relationship Id="rId12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image" Target="../media/image14.png"/><Relationship Id="rId6" Type="http://schemas.openxmlformats.org/officeDocument/2006/relationships/image" Target="../media/image09.png"/><Relationship Id="rId7" Type="http://schemas.openxmlformats.org/officeDocument/2006/relationships/image" Target="../media/image30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1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09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Relationship Id="rId5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11" Type="http://schemas.openxmlformats.org/officeDocument/2006/relationships/image" Target="../media/image09.png"/><Relationship Id="rId10" Type="http://schemas.openxmlformats.org/officeDocument/2006/relationships/image" Target="../media/image10.png"/><Relationship Id="rId9" Type="http://schemas.openxmlformats.org/officeDocument/2006/relationships/image" Target="../media/image11.jpg"/><Relationship Id="rId5" Type="http://schemas.openxmlformats.org/officeDocument/2006/relationships/image" Target="../media/image00.png"/><Relationship Id="rId6" Type="http://schemas.openxmlformats.org/officeDocument/2006/relationships/image" Target="../media/image04.png"/><Relationship Id="rId7" Type="http://schemas.openxmlformats.org/officeDocument/2006/relationships/image" Target="../media/image08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병영(Barracks)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2015.12.09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Ricky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758" y="302758"/>
            <a:ext cx="3531053" cy="627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/>
          <p:nvPr/>
        </p:nvSpPr>
        <p:spPr>
          <a:xfrm>
            <a:off x="2363400" y="302758"/>
            <a:ext cx="474050" cy="432334"/>
          </a:xfrm>
          <a:prstGeom prst="rect">
            <a:avLst/>
          </a:prstGeom>
          <a:solidFill>
            <a:srgbClr val="322E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382108" y="5901771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/>
          <p:nvPr/>
        </p:nvSpPr>
        <p:spPr>
          <a:xfrm rot="10800000">
            <a:off x="2468271" y="594963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4779596" y="5949637"/>
            <a:ext cx="1049480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4852635" y="6076882"/>
            <a:ext cx="94609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Detail</a:t>
            </a:r>
          </a:p>
        </p:txBody>
      </p:sp>
      <p:sp>
        <p:nvSpPr>
          <p:cNvPr id="290" name="Shape 290"/>
          <p:cNvSpPr/>
          <p:nvPr/>
        </p:nvSpPr>
        <p:spPr>
          <a:xfrm>
            <a:off x="4468632" y="588450"/>
            <a:ext cx="1247217" cy="2615926"/>
          </a:xfrm>
          <a:prstGeom prst="rect">
            <a:avLst/>
          </a:prstGeom>
          <a:solidFill>
            <a:srgbClr val="2E291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178918" y="229106"/>
            <a:ext cx="1189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sp>
        <p:nvSpPr>
          <p:cNvPr id="292" name="Shape 292"/>
          <p:cNvSpPr/>
          <p:nvPr/>
        </p:nvSpPr>
        <p:spPr>
          <a:xfrm>
            <a:off x="2352927" y="302750"/>
            <a:ext cx="3531000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4">
            <a:alphaModFix/>
          </a:blip>
          <a:srcRect b="50484" l="0" r="39191" t="18509"/>
          <a:stretch/>
        </p:blipFill>
        <p:spPr>
          <a:xfrm>
            <a:off x="3195443" y="1305358"/>
            <a:ext cx="1838710" cy="166681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x="2711393" y="3383762"/>
            <a:ext cx="2814760" cy="2293465"/>
          </a:xfrm>
          <a:prstGeom prst="rect">
            <a:avLst/>
          </a:prstGeom>
          <a:solidFill>
            <a:srgbClr val="2E291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Shape 295"/>
          <p:cNvGrpSpPr/>
          <p:nvPr/>
        </p:nvGrpSpPr>
        <p:grpSpPr>
          <a:xfrm>
            <a:off x="2468148" y="2950263"/>
            <a:ext cx="3293299" cy="2032104"/>
            <a:chOff x="2468148" y="2950263"/>
            <a:chExt cx="3293299" cy="2032104"/>
          </a:xfrm>
        </p:grpSpPr>
        <p:sp>
          <p:nvSpPr>
            <p:cNvPr id="296" name="Shape 296"/>
            <p:cNvSpPr/>
            <p:nvPr/>
          </p:nvSpPr>
          <p:spPr>
            <a:xfrm>
              <a:off x="2775005" y="4426032"/>
              <a:ext cx="2687541" cy="397565"/>
            </a:xfrm>
            <a:prstGeom prst="rect">
              <a:avLst/>
            </a:prstGeom>
            <a:solidFill>
              <a:srgbClr val="2B291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2711393" y="4287367"/>
              <a:ext cx="1399427" cy="695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Unit Level : </a:t>
              </a:r>
              <a:r>
                <a:rPr b="1" i="0" lang="ko-KR" sz="9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Lv.16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Max Training : </a:t>
              </a:r>
              <a:r>
                <a:rPr b="1" i="0" lang="ko-KR" sz="9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160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2711393" y="4108394"/>
              <a:ext cx="1415330" cy="17127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1E4E7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Lv.16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4110823" y="4108394"/>
              <a:ext cx="1415330" cy="171277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1E4E79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Lv.17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4118776" y="4287367"/>
              <a:ext cx="1399427" cy="695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Unit Level : </a:t>
              </a:r>
              <a:r>
                <a:rPr b="1" i="0" lang="ko-KR" sz="9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Lv.17</a:t>
              </a: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Max Training : </a:t>
              </a:r>
              <a:r>
                <a:rPr b="1" i="0" lang="ko-KR" sz="9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170</a:t>
              </a:r>
            </a:p>
          </p:txBody>
        </p:sp>
        <p:sp>
          <p:nvSpPr>
            <p:cNvPr id="301" name="Shape 301"/>
            <p:cNvSpPr/>
            <p:nvPr/>
          </p:nvSpPr>
          <p:spPr>
            <a:xfrm rot="-5400000">
              <a:off x="2455610" y="4467019"/>
              <a:ext cx="181800" cy="156725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 rot="5400000">
              <a:off x="5592187" y="4467019"/>
              <a:ext cx="181800" cy="156721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2711393" y="2950263"/>
              <a:ext cx="2806809" cy="109446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&lt;병사 훈련량&gt;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기본 : </a:t>
              </a:r>
              <a:r>
                <a:rPr b="1" i="0" lang="ko-KR" sz="8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160</a:t>
              </a: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(Barracks Lv.16)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연구 효과 : </a:t>
              </a:r>
              <a:r>
                <a:rPr b="1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+ 20%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&lt;병사 훈련 속도&gt;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기본 : </a:t>
              </a:r>
              <a:r>
                <a:rPr b="1" i="0" lang="ko-KR" sz="8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10 / hour</a:t>
              </a: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(Barracks Lv.16)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연구 효과 : </a:t>
              </a:r>
              <a:r>
                <a:rPr b="1" i="0" lang="ko-KR" sz="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- 10%</a:t>
              </a:r>
            </a:p>
          </p:txBody>
        </p:sp>
      </p:grpSp>
      <p:sp>
        <p:nvSpPr>
          <p:cNvPr id="304" name="Shape 304"/>
          <p:cNvSpPr/>
          <p:nvPr/>
        </p:nvSpPr>
        <p:spPr>
          <a:xfrm>
            <a:off x="2343466" y="601716"/>
            <a:ext cx="3544336" cy="681716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05" name="Shape 305"/>
          <p:cNvSpPr/>
          <p:nvPr/>
        </p:nvSpPr>
        <p:spPr>
          <a:xfrm>
            <a:off x="2350305" y="4982369"/>
            <a:ext cx="3554926" cy="903604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cxnSp>
        <p:nvCxnSpPr>
          <p:cNvPr id="306" name="Shape 306"/>
          <p:cNvCxnSpPr>
            <a:stCxn id="293" idx="3"/>
          </p:cNvCxnSpPr>
          <p:nvPr/>
        </p:nvCxnSpPr>
        <p:spPr>
          <a:xfrm flipH="1" rot="10800000">
            <a:off x="5034154" y="806764"/>
            <a:ext cx="1516800" cy="1332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07" name="Shape 307"/>
          <p:cNvSpPr/>
          <p:nvPr/>
        </p:nvSpPr>
        <p:spPr>
          <a:xfrm>
            <a:off x="6550878" y="448420"/>
            <a:ext cx="5518671" cy="7164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건물과 바닥을 zoom in하여 하이라이트.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하이라이트 된 건물을 제외한 타운은 어둡게 처리</a:t>
            </a:r>
          </a:p>
        </p:txBody>
      </p:sp>
      <p:sp>
        <p:nvSpPr>
          <p:cNvPr id="308" name="Shape 308"/>
          <p:cNvSpPr/>
          <p:nvPr/>
        </p:nvSpPr>
        <p:spPr>
          <a:xfrm>
            <a:off x="6550878" y="1369145"/>
            <a:ext cx="5518671" cy="4011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건물의 세부 설명 text (테이블 참조)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폰트 크기9 기준 최대 6 Line</a:t>
            </a:r>
          </a:p>
        </p:txBody>
      </p:sp>
      <p:cxnSp>
        <p:nvCxnSpPr>
          <p:cNvPr id="309" name="Shape 309"/>
          <p:cNvCxnSpPr>
            <a:stCxn id="303" idx="3"/>
            <a:endCxn id="308" idx="1"/>
          </p:cNvCxnSpPr>
          <p:nvPr/>
        </p:nvCxnSpPr>
        <p:spPr>
          <a:xfrm flipH="1" rot="10800000">
            <a:off x="5518203" y="1569696"/>
            <a:ext cx="1032600" cy="1927800"/>
          </a:xfrm>
          <a:prstGeom prst="bentConnector3">
            <a:avLst>
              <a:gd fmla="val 6461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0" name="Shape 310"/>
          <p:cNvSpPr/>
          <p:nvPr/>
        </p:nvSpPr>
        <p:spPr>
          <a:xfrm>
            <a:off x="6550878" y="1970847"/>
            <a:ext cx="5518671" cy="5497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 레벨 별, 효과에 대한 preview.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좌/우로 슬라이드 하여 모든 레벨에 대한 내용을 볼 수 있다.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좌/우의 화살표는 눌러도 동작하지 않는다. (단순한 슬라이드 가이드 이미지)</a:t>
            </a:r>
          </a:p>
        </p:txBody>
      </p:sp>
      <p:cxnSp>
        <p:nvCxnSpPr>
          <p:cNvPr id="311" name="Shape 311"/>
          <p:cNvCxnSpPr>
            <a:stCxn id="299" idx="3"/>
            <a:endCxn id="310" idx="1"/>
          </p:cNvCxnSpPr>
          <p:nvPr/>
        </p:nvCxnSpPr>
        <p:spPr>
          <a:xfrm flipH="1" rot="10800000">
            <a:off x="5526154" y="2245832"/>
            <a:ext cx="1024800" cy="1948200"/>
          </a:xfrm>
          <a:prstGeom prst="bentConnector3">
            <a:avLst>
              <a:gd fmla="val 78512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2" name="Shape 312"/>
          <p:cNvSpPr/>
          <p:nvPr/>
        </p:nvSpPr>
        <p:spPr>
          <a:xfrm>
            <a:off x="6550878" y="2728006"/>
            <a:ext cx="5518671" cy="3411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Detail 버튼. 해당 메뉴로 이동</a:t>
            </a:r>
          </a:p>
        </p:txBody>
      </p:sp>
      <p:cxnSp>
        <p:nvCxnSpPr>
          <p:cNvPr id="313" name="Shape 313"/>
          <p:cNvCxnSpPr>
            <a:stCxn id="288" idx="3"/>
            <a:endCxn id="312" idx="1"/>
          </p:cNvCxnSpPr>
          <p:nvPr/>
        </p:nvCxnSpPr>
        <p:spPr>
          <a:xfrm flipH="1" rot="10800000">
            <a:off x="5829077" y="2898686"/>
            <a:ext cx="721800" cy="3309000"/>
          </a:xfrm>
          <a:prstGeom prst="bentConnector3">
            <a:avLst>
              <a:gd fmla="val 9048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758" y="302758"/>
            <a:ext cx="3531053" cy="6277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/>
          <p:nvPr/>
        </p:nvSpPr>
        <p:spPr>
          <a:xfrm>
            <a:off x="2363400" y="302758"/>
            <a:ext cx="474050" cy="432334"/>
          </a:xfrm>
          <a:prstGeom prst="rect">
            <a:avLst/>
          </a:prstGeom>
          <a:solidFill>
            <a:srgbClr val="322E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0" name="Shape 320"/>
          <p:cNvGraphicFramePr/>
          <p:nvPr/>
        </p:nvGraphicFramePr>
        <p:xfrm>
          <a:off x="2638574" y="7509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{90C0E190-ADFE-4C26-AC66-8776768FC94E}</a:tableStyleId>
              </a:tblPr>
              <a:tblGrid>
                <a:gridCol w="327275"/>
                <a:gridCol w="877825"/>
                <a:gridCol w="878175"/>
                <a:gridCol w="878175"/>
              </a:tblGrid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800" u="none" cap="none" strike="noStrike"/>
                        <a:t>Lv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800" u="none" cap="none" strike="noStrike"/>
                        <a:t>Power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800" u="none" cap="none" strike="noStrike"/>
                        <a:t>Soldier Level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800" u="none" cap="none" strike="noStrike"/>
                        <a:t>Max Training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110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120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300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130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400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140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500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150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6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600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Lv.6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160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700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170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8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800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Lv.8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180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900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190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Lv.10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200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1100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Lv.11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210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1200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Lv.12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220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1300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Lv.13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230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1400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Lv.14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240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1500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Lv.15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250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16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1600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Lv.16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260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1700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270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18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1800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Lv.18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280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1900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Lv.19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290</a:t>
                      </a:r>
                    </a:p>
                  </a:txBody>
                  <a:tcPr marT="45725" marB="45725" marR="91450" marL="91450"/>
                </a:tc>
              </a:tr>
              <a:tr h="20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2000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Lv.20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ko-KR" sz="1000" u="none" cap="none" strike="noStrike"/>
                        <a:t>300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21" name="Shape 321"/>
          <p:cNvSpPr/>
          <p:nvPr/>
        </p:nvSpPr>
        <p:spPr>
          <a:xfrm>
            <a:off x="2577239" y="5732891"/>
            <a:ext cx="3084090" cy="216746"/>
          </a:xfrm>
          <a:prstGeom prst="rect">
            <a:avLst/>
          </a:prstGeom>
          <a:solidFill>
            <a:srgbClr val="2C281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2382108" y="5901771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 rot="10800000">
            <a:off x="2468271" y="594963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8918" y="229106"/>
            <a:ext cx="20457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정보 더 보기</a:t>
            </a:r>
          </a:p>
        </p:txBody>
      </p:sp>
      <p:sp>
        <p:nvSpPr>
          <p:cNvPr id="325" name="Shape 325"/>
          <p:cNvSpPr/>
          <p:nvPr/>
        </p:nvSpPr>
        <p:spPr>
          <a:xfrm>
            <a:off x="2352927" y="302750"/>
            <a:ext cx="3531000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326" name="Shape 326"/>
          <p:cNvSpPr/>
          <p:nvPr/>
        </p:nvSpPr>
        <p:spPr>
          <a:xfrm>
            <a:off x="2350302" y="4559748"/>
            <a:ext cx="3533660" cy="1326225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cxnSp>
        <p:nvCxnSpPr>
          <p:cNvPr id="327" name="Shape 327"/>
          <p:cNvCxnSpPr/>
          <p:nvPr/>
        </p:nvCxnSpPr>
        <p:spPr>
          <a:xfrm flipH="1" rot="10800000">
            <a:off x="4119282" y="660993"/>
            <a:ext cx="2431500" cy="89999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8" name="Shape 328"/>
          <p:cNvSpPr/>
          <p:nvPr/>
        </p:nvSpPr>
        <p:spPr>
          <a:xfrm>
            <a:off x="6550878" y="302758"/>
            <a:ext cx="5518671" cy="7164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건물에 대한 상세 정보 출력 (테이블 참조)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상/하로 스크롤이 가능하다.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8" y="30182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Shape 335"/>
          <p:cNvGrpSpPr/>
          <p:nvPr/>
        </p:nvGrpSpPr>
        <p:grpSpPr>
          <a:xfrm>
            <a:off x="2350302" y="302760"/>
            <a:ext cx="3523457" cy="291322"/>
            <a:chOff x="2350302" y="302760"/>
            <a:chExt cx="3523457" cy="291322"/>
          </a:xfrm>
        </p:grpSpPr>
        <p:sp>
          <p:nvSpPr>
            <p:cNvPr id="336" name="Shape 336"/>
            <p:cNvSpPr/>
            <p:nvPr/>
          </p:nvSpPr>
          <p:spPr>
            <a:xfrm>
              <a:off x="3233280" y="302760"/>
              <a:ext cx="2640479" cy="22202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List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2350302" y="302760"/>
              <a:ext cx="882974" cy="29132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Menu name</a:t>
              </a:r>
            </a:p>
          </p:txBody>
        </p:sp>
      </p:grpSp>
      <p:sp>
        <p:nvSpPr>
          <p:cNvPr id="338" name="Shape 338"/>
          <p:cNvSpPr txBox="1"/>
          <p:nvPr/>
        </p:nvSpPr>
        <p:spPr>
          <a:xfrm>
            <a:off x="178918" y="229106"/>
            <a:ext cx="994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훈련2-2</a:t>
            </a:r>
          </a:p>
        </p:txBody>
      </p:sp>
      <p:sp>
        <p:nvSpPr>
          <p:cNvPr id="339" name="Shape 339"/>
          <p:cNvSpPr/>
          <p:nvPr/>
        </p:nvSpPr>
        <p:spPr>
          <a:xfrm>
            <a:off x="6550878" y="1958489"/>
            <a:ext cx="5518798" cy="71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병사 생산량 선택 Ui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슬라이드바를 좌/우로 움직이면 최대치에 비례하여 숫자가 변한다.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슬라이드바 좌측에 현재 선택된 생산량이, 하단에는 해당 유닛의 보유량이 표시된다.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Default는 생산 가능한 최대치로 설정되어 있다. (유닛 보유량에 걸리는 경우, 가능한 최대치)</a:t>
            </a:r>
          </a:p>
        </p:txBody>
      </p:sp>
      <p:sp>
        <p:nvSpPr>
          <p:cNvPr id="340" name="Shape 340"/>
          <p:cNvSpPr/>
          <p:nvPr/>
        </p:nvSpPr>
        <p:spPr>
          <a:xfrm>
            <a:off x="6550875" y="1368125"/>
            <a:ext cx="5518798" cy="4847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생산에 필요한 자원량 출력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선택된 생산량에 따라 변한다.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자원량을 넘어갈 경우, 붉은색 폰트로 색이 바뀐다.</a:t>
            </a:r>
          </a:p>
        </p:txBody>
      </p:sp>
      <p:sp>
        <p:nvSpPr>
          <p:cNvPr id="341" name="Shape 341"/>
          <p:cNvSpPr/>
          <p:nvPr/>
        </p:nvSpPr>
        <p:spPr>
          <a:xfrm>
            <a:off x="6550878" y="231068"/>
            <a:ext cx="5518671" cy="2571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상세 설명 바로가기 버튼</a:t>
            </a:r>
          </a:p>
        </p:txBody>
      </p:sp>
      <p:sp>
        <p:nvSpPr>
          <p:cNvPr id="342" name="Shape 342"/>
          <p:cNvSpPr/>
          <p:nvPr/>
        </p:nvSpPr>
        <p:spPr>
          <a:xfrm>
            <a:off x="6550878" y="586391"/>
            <a:ext cx="5518671" cy="6761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선택 영역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좌/우 슬라이드로 유닛 목록을 움직여 볼 수 있다. (생산 불가능한 유닛도 볼 수 있다)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Default는 생산 가능한 유닛 중, 가장 생산 레벨이 높은 유닛으로 설정 되어 있다.</a:t>
            </a:r>
          </a:p>
        </p:txBody>
      </p:sp>
      <p:sp>
        <p:nvSpPr>
          <p:cNvPr id="343" name="Shape 343"/>
          <p:cNvSpPr/>
          <p:nvPr/>
        </p:nvSpPr>
        <p:spPr>
          <a:xfrm>
            <a:off x="6550875" y="2771351"/>
            <a:ext cx="5518798" cy="82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생산 / 즉시 생산 버튼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입력하면 즉시, 자원을 소모하여 생산에 들어가며, 타운 화면으로 나온다.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자원이 부족할 경우, 비활성화되어 입력할 수 없다.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/>
          <p:nvPr/>
        </p:nvSpPr>
        <p:spPr>
          <a:xfrm rot="5400000">
            <a:off x="5642434" y="3096958"/>
            <a:ext cx="206734" cy="178218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 rot="-5400000">
            <a:off x="2380927" y="2850183"/>
            <a:ext cx="206737" cy="178222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26645" y="1249550"/>
            <a:ext cx="2149590" cy="2571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목록 보기 버튼 (다음page)</a:t>
            </a:r>
          </a:p>
        </p:txBody>
      </p:sp>
      <p:sp>
        <p:nvSpPr>
          <p:cNvPr id="347" name="Shape 347"/>
          <p:cNvSpPr/>
          <p:nvPr/>
        </p:nvSpPr>
        <p:spPr>
          <a:xfrm>
            <a:off x="2352113" y="594081"/>
            <a:ext cx="3530014" cy="6504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348" name="Shape 348"/>
          <p:cNvSpPr/>
          <p:nvPr/>
        </p:nvSpPr>
        <p:spPr>
          <a:xfrm>
            <a:off x="2343466" y="5256901"/>
            <a:ext cx="3544336" cy="68246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4">
            <a:alphaModFix/>
          </a:blip>
          <a:srcRect b="906" l="17029" r="12988" t="13341"/>
          <a:stretch/>
        </p:blipFill>
        <p:spPr>
          <a:xfrm>
            <a:off x="2637800" y="1681967"/>
            <a:ext cx="2982015" cy="2666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Shape 350"/>
          <p:cNvGrpSpPr/>
          <p:nvPr/>
        </p:nvGrpSpPr>
        <p:grpSpPr>
          <a:xfrm>
            <a:off x="2530267" y="4357512"/>
            <a:ext cx="3134190" cy="897927"/>
            <a:chOff x="6839439" y="4349932"/>
            <a:chExt cx="3134190" cy="897927"/>
          </a:xfrm>
        </p:grpSpPr>
        <p:sp>
          <p:nvSpPr>
            <p:cNvPr id="351" name="Shape 351"/>
            <p:cNvSpPr/>
            <p:nvPr/>
          </p:nvSpPr>
          <p:spPr>
            <a:xfrm>
              <a:off x="6878863" y="4349932"/>
              <a:ext cx="3094766" cy="24559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6878863" y="4587467"/>
              <a:ext cx="3094766" cy="660392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3" name="Shape 353"/>
            <p:cNvGrpSpPr/>
            <p:nvPr/>
          </p:nvGrpSpPr>
          <p:grpSpPr>
            <a:xfrm>
              <a:off x="7010893" y="4360978"/>
              <a:ext cx="624916" cy="215443"/>
              <a:chOff x="2749015" y="3079113"/>
              <a:chExt cx="624916" cy="215443"/>
            </a:xfrm>
          </p:grpSpPr>
          <p:sp>
            <p:nvSpPr>
              <p:cNvPr id="354" name="Shape 354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Shape 355"/>
              <p:cNvSpPr txBox="1"/>
              <p:nvPr/>
            </p:nvSpPr>
            <p:spPr>
              <a:xfrm>
                <a:off x="2891108" y="3079113"/>
                <a:ext cx="4828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356" name="Shape 356"/>
            <p:cNvGrpSpPr/>
            <p:nvPr/>
          </p:nvGrpSpPr>
          <p:grpSpPr>
            <a:xfrm>
              <a:off x="9238034" y="4360978"/>
              <a:ext cx="624916" cy="215443"/>
              <a:chOff x="2749015" y="3079113"/>
              <a:chExt cx="624916" cy="215443"/>
            </a:xfrm>
          </p:grpSpPr>
          <p:sp>
            <p:nvSpPr>
              <p:cNvPr id="357" name="Shape 357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Shape 358"/>
              <p:cNvSpPr txBox="1"/>
              <p:nvPr/>
            </p:nvSpPr>
            <p:spPr>
              <a:xfrm>
                <a:off x="2891108" y="3079113"/>
                <a:ext cx="4828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359" name="Shape 359"/>
            <p:cNvGrpSpPr/>
            <p:nvPr/>
          </p:nvGrpSpPr>
          <p:grpSpPr>
            <a:xfrm>
              <a:off x="8495654" y="4360978"/>
              <a:ext cx="624916" cy="215443"/>
              <a:chOff x="2749015" y="3079113"/>
              <a:chExt cx="624916" cy="215443"/>
            </a:xfrm>
          </p:grpSpPr>
          <p:sp>
            <p:nvSpPr>
              <p:cNvPr id="360" name="Shape 360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Shape 361"/>
              <p:cNvSpPr txBox="1"/>
              <p:nvPr/>
            </p:nvSpPr>
            <p:spPr>
              <a:xfrm>
                <a:off x="2891108" y="3079113"/>
                <a:ext cx="4828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362" name="Shape 362"/>
            <p:cNvGrpSpPr/>
            <p:nvPr/>
          </p:nvGrpSpPr>
          <p:grpSpPr>
            <a:xfrm>
              <a:off x="7753274" y="4360978"/>
              <a:ext cx="624916" cy="215443"/>
              <a:chOff x="2749015" y="3079113"/>
              <a:chExt cx="624916" cy="215443"/>
            </a:xfrm>
          </p:grpSpPr>
          <p:sp>
            <p:nvSpPr>
              <p:cNvPr id="363" name="Shape 363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Shape 364"/>
              <p:cNvSpPr txBox="1"/>
              <p:nvPr/>
            </p:nvSpPr>
            <p:spPr>
              <a:xfrm>
                <a:off x="2891108" y="3079113"/>
                <a:ext cx="4828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sp>
          <p:nvSpPr>
            <p:cNvPr id="365" name="Shape 365"/>
            <p:cNvSpPr/>
            <p:nvPr/>
          </p:nvSpPr>
          <p:spPr>
            <a:xfrm>
              <a:off x="7410702" y="4857498"/>
              <a:ext cx="1899160" cy="152462"/>
            </a:xfrm>
            <a:prstGeom prst="rect">
              <a:avLst/>
            </a:prstGeom>
            <a:solidFill>
              <a:srgbClr val="26262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8925957" y="4778273"/>
              <a:ext cx="133469" cy="316398"/>
            </a:xfrm>
            <a:prstGeom prst="rect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7107185" y="4773580"/>
              <a:ext cx="184730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9372564" y="4758517"/>
              <a:ext cx="535972" cy="34605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9320677" y="4805667"/>
              <a:ext cx="61266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+1200</a:t>
              </a:r>
            </a:p>
          </p:txBody>
        </p:sp>
        <p:sp>
          <p:nvSpPr>
            <p:cNvPr id="370" name="Shape 370"/>
            <p:cNvSpPr txBox="1"/>
            <p:nvPr/>
          </p:nvSpPr>
          <p:spPr>
            <a:xfrm>
              <a:off x="6839439" y="4813310"/>
              <a:ext cx="62709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954200</a:t>
              </a:r>
            </a:p>
          </p:txBody>
        </p:sp>
      </p:grpSp>
      <p:grpSp>
        <p:nvGrpSpPr>
          <p:cNvPr id="371" name="Shape 371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372" name="Shape 372"/>
            <p:cNvGrpSpPr/>
            <p:nvPr/>
          </p:nvGrpSpPr>
          <p:grpSpPr>
            <a:xfrm>
              <a:off x="3495717" y="5965156"/>
              <a:ext cx="2332305" cy="553824"/>
              <a:chOff x="3495717" y="5964319"/>
              <a:chExt cx="2332305" cy="553824"/>
            </a:xfrm>
          </p:grpSpPr>
          <p:sp>
            <p:nvSpPr>
              <p:cNvPr id="373" name="Shape 373"/>
              <p:cNvSpPr/>
              <p:nvPr/>
            </p:nvSpPr>
            <p:spPr>
              <a:xfrm>
                <a:off x="4778542" y="5998351"/>
                <a:ext cx="1049480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376" name="Shape 376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3655623" y="5964319"/>
                <a:ext cx="949296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378" name="Shape 378"/>
              <p:cNvSpPr/>
              <p:nvPr/>
            </p:nvSpPr>
            <p:spPr>
              <a:xfrm>
                <a:off x="3710471" y="6344575"/>
                <a:ext cx="79899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379" name="Shape 37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0" name="Shape 380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381" name="Shape 381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Shape 382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3" name="Shape 383"/>
          <p:cNvGrpSpPr/>
          <p:nvPr/>
        </p:nvGrpSpPr>
        <p:grpSpPr>
          <a:xfrm>
            <a:off x="2559565" y="1236833"/>
            <a:ext cx="3104891" cy="276337"/>
            <a:chOff x="2559565" y="1236833"/>
            <a:chExt cx="3104891" cy="276337"/>
          </a:xfrm>
        </p:grpSpPr>
        <p:grpSp>
          <p:nvGrpSpPr>
            <p:cNvPr id="384" name="Shape 384"/>
            <p:cNvGrpSpPr/>
            <p:nvPr/>
          </p:nvGrpSpPr>
          <p:grpSpPr>
            <a:xfrm>
              <a:off x="2559565" y="1249552"/>
              <a:ext cx="3104891" cy="263618"/>
              <a:chOff x="2559565" y="1496324"/>
              <a:chExt cx="3104891" cy="263618"/>
            </a:xfrm>
          </p:grpSpPr>
          <p:sp>
            <p:nvSpPr>
              <p:cNvPr id="385" name="Shape 385"/>
              <p:cNvSpPr/>
              <p:nvPr/>
            </p:nvSpPr>
            <p:spPr>
              <a:xfrm>
                <a:off x="2569751" y="1496324"/>
                <a:ext cx="3094704" cy="263618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6" name="Shape 386"/>
              <p:cNvGrpSpPr/>
              <p:nvPr/>
            </p:nvGrpSpPr>
            <p:grpSpPr>
              <a:xfrm>
                <a:off x="5398913" y="1497327"/>
                <a:ext cx="248785" cy="261609"/>
                <a:chOff x="5407900" y="1846050"/>
                <a:chExt cx="364321" cy="383102"/>
              </a:xfrm>
            </p:grpSpPr>
            <p:sp>
              <p:nvSpPr>
                <p:cNvPr id="387" name="Shape 387"/>
                <p:cNvSpPr/>
                <p:nvPr/>
              </p:nvSpPr>
              <p:spPr>
                <a:xfrm>
                  <a:off x="5453871" y="1900983"/>
                  <a:ext cx="263411" cy="260430"/>
                </a:xfrm>
                <a:prstGeom prst="ellipse">
                  <a:avLst/>
                </a:prstGeom>
                <a:gradFill>
                  <a:gsLst>
                    <a:gs pos="0">
                      <a:srgbClr val="5F82CA">
                        <a:alpha val="64313"/>
                      </a:srgbClr>
                    </a:gs>
                    <a:gs pos="50000">
                      <a:srgbClr val="3C70CA">
                        <a:alpha val="66274"/>
                      </a:srgbClr>
                    </a:gs>
                    <a:gs pos="100000">
                      <a:srgbClr val="2E60B9">
                        <a:alpha val="66274"/>
                      </a:srgbClr>
                    </a:gs>
                  </a:gsLst>
                  <a:lin ang="5400000" scaled="0"/>
                </a:gradFill>
                <a:ln cap="flat" cmpd="sng" w="9525">
                  <a:solidFill>
                    <a:srgbClr val="BFBFB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1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Shape 388"/>
                <p:cNvSpPr/>
                <p:nvPr/>
              </p:nvSpPr>
              <p:spPr>
                <a:xfrm>
                  <a:off x="5407900" y="1846050"/>
                  <a:ext cx="364321" cy="3831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ko-KR" sz="11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?</a:t>
                  </a:r>
                </a:p>
              </p:txBody>
            </p:sp>
          </p:grpSp>
          <p:grpSp>
            <p:nvGrpSpPr>
              <p:cNvPr id="389" name="Shape 389"/>
              <p:cNvGrpSpPr/>
              <p:nvPr/>
            </p:nvGrpSpPr>
            <p:grpSpPr>
              <a:xfrm>
                <a:off x="2559565" y="1502795"/>
                <a:ext cx="449378" cy="245709"/>
                <a:chOff x="2559565" y="1502795"/>
                <a:chExt cx="449378" cy="245709"/>
              </a:xfrm>
            </p:grpSpPr>
            <p:sp>
              <p:nvSpPr>
                <p:cNvPr id="390" name="Shape 390"/>
                <p:cNvSpPr/>
                <p:nvPr/>
              </p:nvSpPr>
              <p:spPr>
                <a:xfrm>
                  <a:off x="2559565" y="1502795"/>
                  <a:ext cx="449378" cy="245709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Shape 391"/>
                <p:cNvSpPr/>
                <p:nvPr/>
              </p:nvSpPr>
              <p:spPr>
                <a:xfrm>
                  <a:off x="2601166" y="1509928"/>
                  <a:ext cx="373820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i="0" lang="ko-KR" sz="9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List</a:t>
                  </a:r>
                </a:p>
              </p:txBody>
            </p:sp>
          </p:grpSp>
        </p:grpSp>
        <p:sp>
          <p:nvSpPr>
            <p:cNvPr id="392" name="Shape 392"/>
            <p:cNvSpPr txBox="1"/>
            <p:nvPr/>
          </p:nvSpPr>
          <p:spPr>
            <a:xfrm>
              <a:off x="3545928" y="1236833"/>
              <a:ext cx="118333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Midage Knight</a:t>
              </a:r>
            </a:p>
          </p:txBody>
        </p:sp>
      </p:grpSp>
      <p:pic>
        <p:nvPicPr>
          <p:cNvPr id="393" name="Shape 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8" y="30182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2343746" y="302750"/>
            <a:ext cx="3530098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396" name="Shape 396"/>
          <p:cNvSpPr/>
          <p:nvPr/>
        </p:nvSpPr>
        <p:spPr>
          <a:xfrm rot="5400000">
            <a:off x="5642434" y="3096958"/>
            <a:ext cx="206734" cy="178218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/>
          <p:nvPr/>
        </p:nvSpPr>
        <p:spPr>
          <a:xfrm rot="-5400000">
            <a:off x="2380927" y="2850183"/>
            <a:ext cx="206737" cy="178222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4">
            <a:alphaModFix/>
          </a:blip>
          <a:srcRect b="906" l="17028" r="22903" t="13341"/>
          <a:stretch/>
        </p:blipFill>
        <p:spPr>
          <a:xfrm>
            <a:off x="2367900" y="1183153"/>
            <a:ext cx="3516064" cy="3662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Shape 399"/>
          <p:cNvGrpSpPr/>
          <p:nvPr/>
        </p:nvGrpSpPr>
        <p:grpSpPr>
          <a:xfrm>
            <a:off x="2530275" y="4853560"/>
            <a:ext cx="3134183" cy="897927"/>
            <a:chOff x="6839446" y="4349932"/>
            <a:chExt cx="3134183" cy="897927"/>
          </a:xfrm>
        </p:grpSpPr>
        <p:sp>
          <p:nvSpPr>
            <p:cNvPr id="400" name="Shape 400"/>
            <p:cNvSpPr/>
            <p:nvPr/>
          </p:nvSpPr>
          <p:spPr>
            <a:xfrm>
              <a:off x="6878863" y="4349932"/>
              <a:ext cx="3094766" cy="24559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6878863" y="4587467"/>
              <a:ext cx="3094766" cy="660392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Shape 402"/>
            <p:cNvGrpSpPr/>
            <p:nvPr/>
          </p:nvGrpSpPr>
          <p:grpSpPr>
            <a:xfrm>
              <a:off x="7010893" y="4360972"/>
              <a:ext cx="644602" cy="215400"/>
              <a:chOff x="2749015" y="3079107"/>
              <a:chExt cx="644602" cy="215400"/>
            </a:xfrm>
          </p:grpSpPr>
          <p:sp>
            <p:nvSpPr>
              <p:cNvPr id="403" name="Shape 403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Shape 404"/>
              <p:cNvSpPr txBox="1"/>
              <p:nvPr/>
            </p:nvSpPr>
            <p:spPr>
              <a:xfrm>
                <a:off x="2891117" y="3079107"/>
                <a:ext cx="5025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405" name="Shape 405"/>
            <p:cNvGrpSpPr/>
            <p:nvPr/>
          </p:nvGrpSpPr>
          <p:grpSpPr>
            <a:xfrm>
              <a:off x="9238034" y="4360972"/>
              <a:ext cx="735484" cy="215400"/>
              <a:chOff x="2749015" y="3079107"/>
              <a:chExt cx="735484" cy="215400"/>
            </a:xfrm>
          </p:grpSpPr>
          <p:sp>
            <p:nvSpPr>
              <p:cNvPr id="406" name="Shape 406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Shape 407"/>
              <p:cNvSpPr txBox="1"/>
              <p:nvPr/>
            </p:nvSpPr>
            <p:spPr>
              <a:xfrm>
                <a:off x="2982000" y="3079107"/>
                <a:ext cx="5025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408" name="Shape 408"/>
            <p:cNvGrpSpPr/>
            <p:nvPr/>
          </p:nvGrpSpPr>
          <p:grpSpPr>
            <a:xfrm>
              <a:off x="8495654" y="4360972"/>
              <a:ext cx="705191" cy="215400"/>
              <a:chOff x="2749015" y="3079107"/>
              <a:chExt cx="705191" cy="215400"/>
            </a:xfrm>
          </p:grpSpPr>
          <p:sp>
            <p:nvSpPr>
              <p:cNvPr id="409" name="Shape 409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Shape 410"/>
              <p:cNvSpPr txBox="1"/>
              <p:nvPr/>
            </p:nvSpPr>
            <p:spPr>
              <a:xfrm>
                <a:off x="2951706" y="3079107"/>
                <a:ext cx="5025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411" name="Shape 411"/>
            <p:cNvGrpSpPr/>
            <p:nvPr/>
          </p:nvGrpSpPr>
          <p:grpSpPr>
            <a:xfrm>
              <a:off x="7753274" y="4360972"/>
              <a:ext cx="674896" cy="215400"/>
              <a:chOff x="2749015" y="3079107"/>
              <a:chExt cx="674896" cy="215400"/>
            </a:xfrm>
          </p:grpSpPr>
          <p:sp>
            <p:nvSpPr>
              <p:cNvPr id="412" name="Shape 412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Shape 413"/>
              <p:cNvSpPr txBox="1"/>
              <p:nvPr/>
            </p:nvSpPr>
            <p:spPr>
              <a:xfrm>
                <a:off x="2921411" y="3079107"/>
                <a:ext cx="5025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sp>
          <p:nvSpPr>
            <p:cNvPr id="414" name="Shape 414"/>
            <p:cNvSpPr/>
            <p:nvPr/>
          </p:nvSpPr>
          <p:spPr>
            <a:xfrm>
              <a:off x="7410702" y="4857498"/>
              <a:ext cx="1899160" cy="152462"/>
            </a:xfrm>
            <a:prstGeom prst="rect">
              <a:avLst/>
            </a:prstGeom>
            <a:solidFill>
              <a:srgbClr val="26262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8925957" y="4778273"/>
              <a:ext cx="133469" cy="316398"/>
            </a:xfrm>
            <a:prstGeom prst="rect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7107185" y="4773580"/>
              <a:ext cx="184730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9372564" y="4758517"/>
              <a:ext cx="535972" cy="34605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9320677" y="4805667"/>
              <a:ext cx="61266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+1200</a:t>
              </a:r>
            </a:p>
          </p:txBody>
        </p:sp>
        <p:sp>
          <p:nvSpPr>
            <p:cNvPr id="419" name="Shape 419"/>
            <p:cNvSpPr txBox="1"/>
            <p:nvPr/>
          </p:nvSpPr>
          <p:spPr>
            <a:xfrm>
              <a:off x="6839446" y="4813321"/>
              <a:ext cx="716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954200</a:t>
              </a:r>
            </a:p>
          </p:txBody>
        </p:sp>
      </p:grpSp>
      <p:grpSp>
        <p:nvGrpSpPr>
          <p:cNvPr id="420" name="Shape 420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421" name="Shape 421"/>
            <p:cNvGrpSpPr/>
            <p:nvPr/>
          </p:nvGrpSpPr>
          <p:grpSpPr>
            <a:xfrm>
              <a:off x="3495717" y="5965156"/>
              <a:ext cx="2332305" cy="553824"/>
              <a:chOff x="3495717" y="5964319"/>
              <a:chExt cx="2332305" cy="553824"/>
            </a:xfrm>
          </p:grpSpPr>
          <p:sp>
            <p:nvSpPr>
              <p:cNvPr id="422" name="Shape 422"/>
              <p:cNvSpPr/>
              <p:nvPr/>
            </p:nvSpPr>
            <p:spPr>
              <a:xfrm>
                <a:off x="4778542" y="5998351"/>
                <a:ext cx="1049480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3655623" y="5964319"/>
                <a:ext cx="949296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3710471" y="6344575"/>
                <a:ext cx="79899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428" name="Shape 42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9" name="Shape 429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430" name="Shape 430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Shape 431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2" name="Shape 432"/>
          <p:cNvGrpSpPr/>
          <p:nvPr/>
        </p:nvGrpSpPr>
        <p:grpSpPr>
          <a:xfrm>
            <a:off x="2559565" y="751160"/>
            <a:ext cx="3104891" cy="276337"/>
            <a:chOff x="2559565" y="1236833"/>
            <a:chExt cx="3104891" cy="276337"/>
          </a:xfrm>
        </p:grpSpPr>
        <p:grpSp>
          <p:nvGrpSpPr>
            <p:cNvPr id="433" name="Shape 433"/>
            <p:cNvGrpSpPr/>
            <p:nvPr/>
          </p:nvGrpSpPr>
          <p:grpSpPr>
            <a:xfrm>
              <a:off x="2559565" y="1249552"/>
              <a:ext cx="3104891" cy="263618"/>
              <a:chOff x="2559565" y="1496324"/>
              <a:chExt cx="3104891" cy="263618"/>
            </a:xfrm>
          </p:grpSpPr>
          <p:sp>
            <p:nvSpPr>
              <p:cNvPr id="434" name="Shape 434"/>
              <p:cNvSpPr/>
              <p:nvPr/>
            </p:nvSpPr>
            <p:spPr>
              <a:xfrm>
                <a:off x="2569751" y="1496324"/>
                <a:ext cx="3094704" cy="263618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5" name="Shape 435"/>
              <p:cNvGrpSpPr/>
              <p:nvPr/>
            </p:nvGrpSpPr>
            <p:grpSpPr>
              <a:xfrm>
                <a:off x="5398913" y="1497327"/>
                <a:ext cx="248785" cy="261609"/>
                <a:chOff x="5407900" y="1846050"/>
                <a:chExt cx="364321" cy="383102"/>
              </a:xfrm>
            </p:grpSpPr>
            <p:sp>
              <p:nvSpPr>
                <p:cNvPr id="436" name="Shape 436"/>
                <p:cNvSpPr/>
                <p:nvPr/>
              </p:nvSpPr>
              <p:spPr>
                <a:xfrm>
                  <a:off x="5453871" y="1900983"/>
                  <a:ext cx="263411" cy="260430"/>
                </a:xfrm>
                <a:prstGeom prst="ellipse">
                  <a:avLst/>
                </a:prstGeom>
                <a:gradFill>
                  <a:gsLst>
                    <a:gs pos="0">
                      <a:srgbClr val="5F82CA">
                        <a:alpha val="64313"/>
                      </a:srgbClr>
                    </a:gs>
                    <a:gs pos="50000">
                      <a:srgbClr val="3C70CA">
                        <a:alpha val="66274"/>
                      </a:srgbClr>
                    </a:gs>
                    <a:gs pos="100000">
                      <a:srgbClr val="2E60B9">
                        <a:alpha val="66274"/>
                      </a:srgbClr>
                    </a:gs>
                  </a:gsLst>
                  <a:lin ang="5400000" scaled="0"/>
                </a:gradFill>
                <a:ln cap="flat" cmpd="sng" w="9525">
                  <a:solidFill>
                    <a:srgbClr val="BFBFB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1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Shape 437"/>
                <p:cNvSpPr/>
                <p:nvPr/>
              </p:nvSpPr>
              <p:spPr>
                <a:xfrm>
                  <a:off x="5407900" y="1846050"/>
                  <a:ext cx="364321" cy="3831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ko-KR" sz="11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?</a:t>
                  </a:r>
                </a:p>
              </p:txBody>
            </p:sp>
          </p:grpSp>
          <p:grpSp>
            <p:nvGrpSpPr>
              <p:cNvPr id="438" name="Shape 438"/>
              <p:cNvGrpSpPr/>
              <p:nvPr/>
            </p:nvGrpSpPr>
            <p:grpSpPr>
              <a:xfrm>
                <a:off x="2559565" y="1502795"/>
                <a:ext cx="453220" cy="245709"/>
                <a:chOff x="2559565" y="1502795"/>
                <a:chExt cx="453220" cy="245709"/>
              </a:xfrm>
            </p:grpSpPr>
            <p:sp>
              <p:nvSpPr>
                <p:cNvPr id="439" name="Shape 439"/>
                <p:cNvSpPr/>
                <p:nvPr/>
              </p:nvSpPr>
              <p:spPr>
                <a:xfrm>
                  <a:off x="2559565" y="1502795"/>
                  <a:ext cx="449378" cy="245709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Shape 440"/>
                <p:cNvSpPr/>
                <p:nvPr/>
              </p:nvSpPr>
              <p:spPr>
                <a:xfrm>
                  <a:off x="2563385" y="1509919"/>
                  <a:ext cx="449400" cy="230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i="0" lang="ko-KR" sz="9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List</a:t>
                  </a:r>
                </a:p>
              </p:txBody>
            </p:sp>
          </p:grpSp>
        </p:grpSp>
        <p:sp>
          <p:nvSpPr>
            <p:cNvPr id="441" name="Shape 441"/>
            <p:cNvSpPr txBox="1"/>
            <p:nvPr/>
          </p:nvSpPr>
          <p:spPr>
            <a:xfrm>
              <a:off x="3545928" y="1236833"/>
              <a:ext cx="118333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Midage Knight</a:t>
              </a:r>
            </a:p>
          </p:txBody>
        </p:sp>
      </p:grpSp>
      <p:cxnSp>
        <p:nvCxnSpPr>
          <p:cNvPr id="442" name="Shape 442"/>
          <p:cNvCxnSpPr>
            <a:stCxn id="339" idx="1"/>
            <a:endCxn id="401" idx="3"/>
          </p:cNvCxnSpPr>
          <p:nvPr/>
        </p:nvCxnSpPr>
        <p:spPr>
          <a:xfrm flipH="1">
            <a:off x="5664378" y="2316689"/>
            <a:ext cx="886500" cy="3104699"/>
          </a:xfrm>
          <a:prstGeom prst="bentConnector3">
            <a:avLst>
              <a:gd fmla="val 2273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3" name="Shape 443"/>
          <p:cNvCxnSpPr>
            <a:stCxn id="340" idx="1"/>
            <a:endCxn id="400" idx="3"/>
          </p:cNvCxnSpPr>
          <p:nvPr/>
        </p:nvCxnSpPr>
        <p:spPr>
          <a:xfrm flipH="1">
            <a:off x="5664375" y="1610524"/>
            <a:ext cx="886500" cy="3365700"/>
          </a:xfrm>
          <a:prstGeom prst="bentConnector3">
            <a:avLst>
              <a:gd fmla="val 3898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4" name="Shape 444"/>
          <p:cNvCxnSpPr>
            <a:stCxn id="341" idx="1"/>
            <a:endCxn id="436" idx="6"/>
          </p:cNvCxnSpPr>
          <p:nvPr/>
        </p:nvCxnSpPr>
        <p:spPr>
          <a:xfrm flipH="1">
            <a:off x="5610078" y="359633"/>
            <a:ext cx="940800" cy="531600"/>
          </a:xfrm>
          <a:prstGeom prst="bentConnector3">
            <a:avLst>
              <a:gd fmla="val 59012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5" name="Shape 445"/>
          <p:cNvCxnSpPr>
            <a:stCxn id="343" idx="1"/>
            <a:endCxn id="373" idx="3"/>
          </p:cNvCxnSpPr>
          <p:nvPr/>
        </p:nvCxnSpPr>
        <p:spPr>
          <a:xfrm flipH="1">
            <a:off x="5827875" y="3182801"/>
            <a:ext cx="723000" cy="3074399"/>
          </a:xfrm>
          <a:prstGeom prst="bentConnector3">
            <a:avLst>
              <a:gd fmla="val 1262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6" name="Shape 446"/>
          <p:cNvCxnSpPr>
            <a:stCxn id="342" idx="1"/>
            <a:endCxn id="344" idx="0"/>
          </p:cNvCxnSpPr>
          <p:nvPr/>
        </p:nvCxnSpPr>
        <p:spPr>
          <a:xfrm flipH="1">
            <a:off x="5834778" y="924468"/>
            <a:ext cx="716100" cy="2261700"/>
          </a:xfrm>
          <a:prstGeom prst="bentConnector3">
            <a:avLst>
              <a:gd fmla="val 6247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47" name="Shape 447"/>
          <p:cNvCxnSpPr>
            <a:stCxn id="439" idx="1"/>
            <a:endCxn id="346" idx="3"/>
          </p:cNvCxnSpPr>
          <p:nvPr/>
        </p:nvCxnSpPr>
        <p:spPr>
          <a:xfrm flipH="1">
            <a:off x="2176165" y="893206"/>
            <a:ext cx="383400" cy="484800"/>
          </a:xfrm>
          <a:prstGeom prst="bentConnector3">
            <a:avLst>
              <a:gd fmla="val 7487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8" y="301820"/>
            <a:ext cx="3527099" cy="6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2346658" y="302760"/>
            <a:ext cx="3533699" cy="62774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Shape 454"/>
          <p:cNvGrpSpPr/>
          <p:nvPr/>
        </p:nvGrpSpPr>
        <p:grpSpPr>
          <a:xfrm>
            <a:off x="2350302" y="302760"/>
            <a:ext cx="3523577" cy="291299"/>
            <a:chOff x="2350302" y="302760"/>
            <a:chExt cx="3523577" cy="291299"/>
          </a:xfrm>
        </p:grpSpPr>
        <p:sp>
          <p:nvSpPr>
            <p:cNvPr id="455" name="Shape 455"/>
            <p:cNvSpPr/>
            <p:nvPr/>
          </p:nvSpPr>
          <p:spPr>
            <a:xfrm>
              <a:off x="3233280" y="302760"/>
              <a:ext cx="2640600" cy="222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List</a:t>
              </a:r>
            </a:p>
          </p:txBody>
        </p:sp>
        <p:sp>
          <p:nvSpPr>
            <p:cNvPr id="456" name="Shape 456"/>
            <p:cNvSpPr/>
            <p:nvPr/>
          </p:nvSpPr>
          <p:spPr>
            <a:xfrm>
              <a:off x="2350302" y="302760"/>
              <a:ext cx="882898" cy="29129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Menu name</a:t>
              </a:r>
            </a:p>
          </p:txBody>
        </p:sp>
      </p:grpSp>
      <p:sp>
        <p:nvSpPr>
          <p:cNvPr id="457" name="Shape 457"/>
          <p:cNvSpPr txBox="1"/>
          <p:nvPr/>
        </p:nvSpPr>
        <p:spPr>
          <a:xfrm>
            <a:off x="178918" y="229106"/>
            <a:ext cx="9942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훈련2-3</a:t>
            </a:r>
          </a:p>
        </p:txBody>
      </p:sp>
      <p:sp>
        <p:nvSpPr>
          <p:cNvPr id="458" name="Shape 458"/>
          <p:cNvSpPr/>
          <p:nvPr/>
        </p:nvSpPr>
        <p:spPr>
          <a:xfrm>
            <a:off x="6550875" y="231104"/>
            <a:ext cx="5518798" cy="17936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생산할 수 없는 유닛의 경우, 일러스트를 약간 어둡게 처리하고 생산관련 버튼을 비활성화 시킨다. (훈련, 즉시훈련, 유닛생산바, 유닛 수 입력 버튼)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유닛의 Unlock 조건을 설명한다.</a:t>
            </a:r>
          </a:p>
        </p:txBody>
      </p:sp>
      <p:sp>
        <p:nvSpPr>
          <p:cNvPr id="459" name="Shape 459"/>
          <p:cNvSpPr/>
          <p:nvPr/>
        </p:nvSpPr>
        <p:spPr>
          <a:xfrm rot="5400000">
            <a:off x="5642461" y="3096950"/>
            <a:ext cx="206699" cy="178199"/>
          </a:xfrm>
          <a:prstGeom prst="triangle">
            <a:avLst>
              <a:gd fmla="val 50000" name="adj"/>
            </a:avLst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/>
          <p:nvPr/>
        </p:nvSpPr>
        <p:spPr>
          <a:xfrm rot="-5400000">
            <a:off x="2380933" y="2850214"/>
            <a:ext cx="206699" cy="178199"/>
          </a:xfrm>
          <a:prstGeom prst="triangle">
            <a:avLst>
              <a:gd fmla="val 50000" name="adj"/>
            </a:avLst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2352113" y="594081"/>
            <a:ext cx="3530098" cy="6504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462" name="Shape 462"/>
          <p:cNvSpPr/>
          <p:nvPr/>
        </p:nvSpPr>
        <p:spPr>
          <a:xfrm>
            <a:off x="2343466" y="5256901"/>
            <a:ext cx="3544199" cy="6825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4">
            <a:alphaModFix/>
          </a:blip>
          <a:srcRect b="907" l="17027" r="12988" t="13342"/>
          <a:stretch/>
        </p:blipFill>
        <p:spPr>
          <a:xfrm>
            <a:off x="2637800" y="1681967"/>
            <a:ext cx="2982000" cy="266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Shape 464"/>
          <p:cNvGrpSpPr/>
          <p:nvPr/>
        </p:nvGrpSpPr>
        <p:grpSpPr>
          <a:xfrm>
            <a:off x="2530267" y="4357512"/>
            <a:ext cx="3134223" cy="897835"/>
            <a:chOff x="6839439" y="4349932"/>
            <a:chExt cx="3134223" cy="897835"/>
          </a:xfrm>
        </p:grpSpPr>
        <p:sp>
          <p:nvSpPr>
            <p:cNvPr id="465" name="Shape 465"/>
            <p:cNvSpPr/>
            <p:nvPr/>
          </p:nvSpPr>
          <p:spPr>
            <a:xfrm>
              <a:off x="6878863" y="4349932"/>
              <a:ext cx="3094798" cy="24570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6878863" y="4587467"/>
              <a:ext cx="3094798" cy="660300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7" name="Shape 467"/>
            <p:cNvGrpSpPr/>
            <p:nvPr/>
          </p:nvGrpSpPr>
          <p:grpSpPr>
            <a:xfrm>
              <a:off x="7010893" y="4360978"/>
              <a:ext cx="624792" cy="215400"/>
              <a:chOff x="2749015" y="3079113"/>
              <a:chExt cx="624792" cy="215400"/>
            </a:xfrm>
          </p:grpSpPr>
          <p:sp>
            <p:nvSpPr>
              <p:cNvPr id="468" name="Shape 468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Shape 469"/>
              <p:cNvSpPr txBox="1"/>
              <p:nvPr/>
            </p:nvSpPr>
            <p:spPr>
              <a:xfrm>
                <a:off x="2891108" y="3079113"/>
                <a:ext cx="4826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470" name="Shape 470"/>
            <p:cNvGrpSpPr/>
            <p:nvPr/>
          </p:nvGrpSpPr>
          <p:grpSpPr>
            <a:xfrm>
              <a:off x="9238034" y="4360978"/>
              <a:ext cx="624792" cy="215400"/>
              <a:chOff x="2749015" y="3079113"/>
              <a:chExt cx="624792" cy="215400"/>
            </a:xfrm>
          </p:grpSpPr>
          <p:sp>
            <p:nvSpPr>
              <p:cNvPr id="471" name="Shape 471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Shape 472"/>
              <p:cNvSpPr txBox="1"/>
              <p:nvPr/>
            </p:nvSpPr>
            <p:spPr>
              <a:xfrm>
                <a:off x="2891108" y="3079113"/>
                <a:ext cx="4826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473" name="Shape 473"/>
            <p:cNvGrpSpPr/>
            <p:nvPr/>
          </p:nvGrpSpPr>
          <p:grpSpPr>
            <a:xfrm>
              <a:off x="8495654" y="4360978"/>
              <a:ext cx="624792" cy="215400"/>
              <a:chOff x="2749015" y="3079113"/>
              <a:chExt cx="624792" cy="215400"/>
            </a:xfrm>
          </p:grpSpPr>
          <p:sp>
            <p:nvSpPr>
              <p:cNvPr id="474" name="Shape 474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Shape 475"/>
              <p:cNvSpPr txBox="1"/>
              <p:nvPr/>
            </p:nvSpPr>
            <p:spPr>
              <a:xfrm>
                <a:off x="2891108" y="3079113"/>
                <a:ext cx="4826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476" name="Shape 476"/>
            <p:cNvGrpSpPr/>
            <p:nvPr/>
          </p:nvGrpSpPr>
          <p:grpSpPr>
            <a:xfrm>
              <a:off x="7753274" y="4360978"/>
              <a:ext cx="624792" cy="215400"/>
              <a:chOff x="2749015" y="3079113"/>
              <a:chExt cx="624792" cy="215400"/>
            </a:xfrm>
          </p:grpSpPr>
          <p:sp>
            <p:nvSpPr>
              <p:cNvPr id="477" name="Shape 477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Shape 478"/>
              <p:cNvSpPr txBox="1"/>
              <p:nvPr/>
            </p:nvSpPr>
            <p:spPr>
              <a:xfrm>
                <a:off x="2891108" y="3079113"/>
                <a:ext cx="4826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sp>
          <p:nvSpPr>
            <p:cNvPr id="479" name="Shape 479"/>
            <p:cNvSpPr/>
            <p:nvPr/>
          </p:nvSpPr>
          <p:spPr>
            <a:xfrm>
              <a:off x="7410702" y="4857498"/>
              <a:ext cx="1899299" cy="152399"/>
            </a:xfrm>
            <a:prstGeom prst="rect">
              <a:avLst/>
            </a:prstGeom>
            <a:solidFill>
              <a:srgbClr val="26262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8925957" y="4778273"/>
              <a:ext cx="133500" cy="316499"/>
            </a:xfrm>
            <a:prstGeom prst="rect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7107185" y="4773580"/>
              <a:ext cx="1847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9372564" y="4758517"/>
              <a:ext cx="536100" cy="34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9320677" y="4805667"/>
              <a:ext cx="6125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+1200</a:t>
              </a:r>
            </a:p>
          </p:txBody>
        </p:sp>
        <p:sp>
          <p:nvSpPr>
            <p:cNvPr id="484" name="Shape 484"/>
            <p:cNvSpPr txBox="1"/>
            <p:nvPr/>
          </p:nvSpPr>
          <p:spPr>
            <a:xfrm>
              <a:off x="6839439" y="4813310"/>
              <a:ext cx="627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954200</a:t>
              </a:r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2429815" y="5939362"/>
            <a:ext cx="3398126" cy="579898"/>
            <a:chOff x="2429815" y="5939362"/>
            <a:chExt cx="3398126" cy="579898"/>
          </a:xfrm>
        </p:grpSpPr>
        <p:grpSp>
          <p:nvGrpSpPr>
            <p:cNvPr id="486" name="Shape 486"/>
            <p:cNvGrpSpPr/>
            <p:nvPr/>
          </p:nvGrpSpPr>
          <p:grpSpPr>
            <a:xfrm>
              <a:off x="3495717" y="5965156"/>
              <a:ext cx="2332223" cy="553726"/>
              <a:chOff x="3495717" y="5964319"/>
              <a:chExt cx="2332223" cy="553726"/>
            </a:xfrm>
          </p:grpSpPr>
          <p:sp>
            <p:nvSpPr>
              <p:cNvPr id="487" name="Shape 487"/>
              <p:cNvSpPr/>
              <p:nvPr/>
            </p:nvSpPr>
            <p:spPr>
              <a:xfrm>
                <a:off x="4778542" y="5998351"/>
                <a:ext cx="1049398" cy="516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4841587" y="6052305"/>
                <a:ext cx="938100" cy="276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4898782" y="6343935"/>
                <a:ext cx="820800" cy="121800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3495717" y="6002046"/>
                <a:ext cx="1211098" cy="516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3655623" y="5964319"/>
                <a:ext cx="949198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492" name="Shape 492"/>
              <p:cNvSpPr/>
              <p:nvPr/>
            </p:nvSpPr>
            <p:spPr>
              <a:xfrm>
                <a:off x="3710471" y="6344575"/>
                <a:ext cx="798898" cy="1337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493" name="Shape 49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4" name="Shape 494"/>
            <p:cNvGrpSpPr/>
            <p:nvPr/>
          </p:nvGrpSpPr>
          <p:grpSpPr>
            <a:xfrm>
              <a:off x="2429815" y="5939362"/>
              <a:ext cx="803400" cy="579898"/>
              <a:chOff x="2429816" y="5901771"/>
              <a:chExt cx="803400" cy="579898"/>
            </a:xfrm>
          </p:grpSpPr>
          <p:sp>
            <p:nvSpPr>
              <p:cNvPr id="495" name="Shape 495"/>
              <p:cNvSpPr/>
              <p:nvPr/>
            </p:nvSpPr>
            <p:spPr>
              <a:xfrm>
                <a:off x="2429816" y="5901771"/>
                <a:ext cx="803400" cy="579898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Shape 496"/>
              <p:cNvSpPr/>
              <p:nvPr/>
            </p:nvSpPr>
            <p:spPr>
              <a:xfrm rot="10800000">
                <a:off x="2515909" y="5949680"/>
                <a:ext cx="542698" cy="484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12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7" name="Shape 497"/>
          <p:cNvGrpSpPr/>
          <p:nvPr/>
        </p:nvGrpSpPr>
        <p:grpSpPr>
          <a:xfrm>
            <a:off x="2559565" y="1236833"/>
            <a:ext cx="3104985" cy="276418"/>
            <a:chOff x="2559565" y="1236833"/>
            <a:chExt cx="3104985" cy="276418"/>
          </a:xfrm>
        </p:grpSpPr>
        <p:grpSp>
          <p:nvGrpSpPr>
            <p:cNvPr id="498" name="Shape 498"/>
            <p:cNvGrpSpPr/>
            <p:nvPr/>
          </p:nvGrpSpPr>
          <p:grpSpPr>
            <a:xfrm>
              <a:off x="2559565" y="1249552"/>
              <a:ext cx="3104985" cy="263699"/>
              <a:chOff x="2559565" y="1496324"/>
              <a:chExt cx="3104985" cy="263699"/>
            </a:xfrm>
          </p:grpSpPr>
          <p:sp>
            <p:nvSpPr>
              <p:cNvPr id="499" name="Shape 499"/>
              <p:cNvSpPr/>
              <p:nvPr/>
            </p:nvSpPr>
            <p:spPr>
              <a:xfrm>
                <a:off x="2569751" y="1496324"/>
                <a:ext cx="3094798" cy="263699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0" name="Shape 500"/>
              <p:cNvGrpSpPr/>
              <p:nvPr/>
            </p:nvGrpSpPr>
            <p:grpSpPr>
              <a:xfrm>
                <a:off x="5399064" y="1497380"/>
                <a:ext cx="248711" cy="261617"/>
                <a:chOff x="5407900" y="1846050"/>
                <a:chExt cx="364198" cy="383100"/>
              </a:xfrm>
            </p:grpSpPr>
            <p:sp>
              <p:nvSpPr>
                <p:cNvPr id="501" name="Shape 501"/>
                <p:cNvSpPr/>
                <p:nvPr/>
              </p:nvSpPr>
              <p:spPr>
                <a:xfrm>
                  <a:off x="5453871" y="1900983"/>
                  <a:ext cx="263400" cy="260400"/>
                </a:xfrm>
                <a:prstGeom prst="ellipse">
                  <a:avLst/>
                </a:prstGeom>
                <a:gradFill>
                  <a:gsLst>
                    <a:gs pos="0">
                      <a:srgbClr val="5F82CA">
                        <a:alpha val="64313"/>
                      </a:srgbClr>
                    </a:gs>
                    <a:gs pos="50000">
                      <a:srgbClr val="3C70CA">
                        <a:alpha val="66274"/>
                      </a:srgbClr>
                    </a:gs>
                    <a:gs pos="100000">
                      <a:srgbClr val="2E60B9">
                        <a:alpha val="66274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rgbClr val="BFBFB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1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Shape 502"/>
                <p:cNvSpPr/>
                <p:nvPr/>
              </p:nvSpPr>
              <p:spPr>
                <a:xfrm>
                  <a:off x="5407900" y="1846050"/>
                  <a:ext cx="364198" cy="38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ko-KR" sz="11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?</a:t>
                  </a:r>
                </a:p>
              </p:txBody>
            </p:sp>
          </p:grpSp>
          <p:grpSp>
            <p:nvGrpSpPr>
              <p:cNvPr id="503" name="Shape 503"/>
              <p:cNvGrpSpPr/>
              <p:nvPr/>
            </p:nvGrpSpPr>
            <p:grpSpPr>
              <a:xfrm>
                <a:off x="2559565" y="1502795"/>
                <a:ext cx="449400" cy="245700"/>
                <a:chOff x="2559565" y="1502795"/>
                <a:chExt cx="449400" cy="245700"/>
              </a:xfrm>
            </p:grpSpPr>
            <p:sp>
              <p:nvSpPr>
                <p:cNvPr id="504" name="Shape 504"/>
                <p:cNvSpPr/>
                <p:nvPr/>
              </p:nvSpPr>
              <p:spPr>
                <a:xfrm>
                  <a:off x="2559565" y="1502795"/>
                  <a:ext cx="449400" cy="24570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12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Shape 505"/>
                <p:cNvSpPr/>
                <p:nvPr/>
              </p:nvSpPr>
              <p:spPr>
                <a:xfrm>
                  <a:off x="2601166" y="1509928"/>
                  <a:ext cx="373800" cy="2306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i="0" lang="ko-KR" sz="9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List</a:t>
                  </a:r>
                </a:p>
              </p:txBody>
            </p:sp>
          </p:grpSp>
        </p:grpSp>
        <p:sp>
          <p:nvSpPr>
            <p:cNvPr id="506" name="Shape 506"/>
            <p:cNvSpPr txBox="1"/>
            <p:nvPr/>
          </p:nvSpPr>
          <p:spPr>
            <a:xfrm>
              <a:off x="3545928" y="1236833"/>
              <a:ext cx="11832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Midage Knight</a:t>
              </a:r>
            </a:p>
          </p:txBody>
        </p:sp>
      </p:grpSp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8" y="301820"/>
            <a:ext cx="3527099" cy="6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2346658" y="302760"/>
            <a:ext cx="3533699" cy="62774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340173" y="302750"/>
            <a:ext cx="3533699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510" name="Shape 510"/>
          <p:cNvSpPr/>
          <p:nvPr/>
        </p:nvSpPr>
        <p:spPr>
          <a:xfrm rot="5400000">
            <a:off x="5642461" y="3096950"/>
            <a:ext cx="206699" cy="178199"/>
          </a:xfrm>
          <a:prstGeom prst="triangle">
            <a:avLst>
              <a:gd fmla="val 50000" name="adj"/>
            </a:avLst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/>
          <p:nvPr/>
        </p:nvSpPr>
        <p:spPr>
          <a:xfrm rot="-5400000">
            <a:off x="2380933" y="2850214"/>
            <a:ext cx="206699" cy="178199"/>
          </a:xfrm>
          <a:prstGeom prst="triangle">
            <a:avLst>
              <a:gd fmla="val 50000" name="adj"/>
            </a:avLst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Shape 512"/>
          <p:cNvPicPr preferRelativeResize="0"/>
          <p:nvPr/>
        </p:nvPicPr>
        <p:blipFill rotWithShape="1">
          <a:blip r:embed="rId6">
            <a:alphaModFix/>
          </a:blip>
          <a:srcRect b="907" l="17029" r="22902" t="13342"/>
          <a:stretch/>
        </p:blipFill>
        <p:spPr>
          <a:xfrm>
            <a:off x="2367900" y="1183153"/>
            <a:ext cx="3516000" cy="366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Shape 513"/>
          <p:cNvGrpSpPr/>
          <p:nvPr/>
        </p:nvGrpSpPr>
        <p:grpSpPr>
          <a:xfrm>
            <a:off x="2530267" y="4853560"/>
            <a:ext cx="3134223" cy="897835"/>
            <a:chOff x="6839439" y="4349932"/>
            <a:chExt cx="3134223" cy="897835"/>
          </a:xfrm>
        </p:grpSpPr>
        <p:sp>
          <p:nvSpPr>
            <p:cNvPr id="514" name="Shape 514"/>
            <p:cNvSpPr/>
            <p:nvPr/>
          </p:nvSpPr>
          <p:spPr>
            <a:xfrm>
              <a:off x="6878863" y="4349932"/>
              <a:ext cx="3094798" cy="24570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6878863" y="4587467"/>
              <a:ext cx="3094798" cy="660300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6" name="Shape 516"/>
            <p:cNvGrpSpPr/>
            <p:nvPr/>
          </p:nvGrpSpPr>
          <p:grpSpPr>
            <a:xfrm>
              <a:off x="7010893" y="4360972"/>
              <a:ext cx="754702" cy="215400"/>
              <a:chOff x="2749015" y="3079107"/>
              <a:chExt cx="754702" cy="215400"/>
            </a:xfrm>
          </p:grpSpPr>
          <p:sp>
            <p:nvSpPr>
              <p:cNvPr id="517" name="Shape 517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Shape 518"/>
              <p:cNvSpPr txBox="1"/>
              <p:nvPr/>
            </p:nvSpPr>
            <p:spPr>
              <a:xfrm>
                <a:off x="2891118" y="3079107"/>
                <a:ext cx="6125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519" name="Shape 519"/>
            <p:cNvGrpSpPr/>
            <p:nvPr/>
          </p:nvGrpSpPr>
          <p:grpSpPr>
            <a:xfrm>
              <a:off x="9238034" y="4360972"/>
              <a:ext cx="727982" cy="215400"/>
              <a:chOff x="2749015" y="3079107"/>
              <a:chExt cx="727982" cy="215400"/>
            </a:xfrm>
          </p:grpSpPr>
          <p:sp>
            <p:nvSpPr>
              <p:cNvPr id="520" name="Shape 520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Shape 521"/>
              <p:cNvSpPr txBox="1"/>
              <p:nvPr/>
            </p:nvSpPr>
            <p:spPr>
              <a:xfrm>
                <a:off x="2891099" y="3079107"/>
                <a:ext cx="5858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522" name="Shape 522"/>
            <p:cNvGrpSpPr/>
            <p:nvPr/>
          </p:nvGrpSpPr>
          <p:grpSpPr>
            <a:xfrm>
              <a:off x="8495654" y="4360972"/>
              <a:ext cx="754689" cy="215400"/>
              <a:chOff x="2749015" y="3079107"/>
              <a:chExt cx="754689" cy="215400"/>
            </a:xfrm>
          </p:grpSpPr>
          <p:sp>
            <p:nvSpPr>
              <p:cNvPr id="523" name="Shape 523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Shape 524"/>
              <p:cNvSpPr txBox="1"/>
              <p:nvPr/>
            </p:nvSpPr>
            <p:spPr>
              <a:xfrm>
                <a:off x="2891105" y="3079107"/>
                <a:ext cx="6125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525" name="Shape 525"/>
            <p:cNvGrpSpPr/>
            <p:nvPr/>
          </p:nvGrpSpPr>
          <p:grpSpPr>
            <a:xfrm>
              <a:off x="7753274" y="4360972"/>
              <a:ext cx="754695" cy="215400"/>
              <a:chOff x="2749015" y="3079107"/>
              <a:chExt cx="754695" cy="215400"/>
            </a:xfrm>
          </p:grpSpPr>
          <p:sp>
            <p:nvSpPr>
              <p:cNvPr id="526" name="Shape 526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Shape 527"/>
              <p:cNvSpPr txBox="1"/>
              <p:nvPr/>
            </p:nvSpPr>
            <p:spPr>
              <a:xfrm>
                <a:off x="2891111" y="3079107"/>
                <a:ext cx="6125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sp>
          <p:nvSpPr>
            <p:cNvPr id="528" name="Shape 528"/>
            <p:cNvSpPr/>
            <p:nvPr/>
          </p:nvSpPr>
          <p:spPr>
            <a:xfrm>
              <a:off x="7410702" y="4857498"/>
              <a:ext cx="1899299" cy="152399"/>
            </a:xfrm>
            <a:prstGeom prst="rect">
              <a:avLst/>
            </a:prstGeom>
            <a:solidFill>
              <a:srgbClr val="26262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7410707" y="4778273"/>
              <a:ext cx="133500" cy="316499"/>
            </a:xfrm>
            <a:prstGeom prst="rect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7107185" y="4773580"/>
              <a:ext cx="1847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9372564" y="4758517"/>
              <a:ext cx="536100" cy="34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9320677" y="4805667"/>
              <a:ext cx="6125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+0</a:t>
              </a:r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6839439" y="4813310"/>
              <a:ext cx="627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</a:p>
          </p:txBody>
        </p:sp>
      </p:grpSp>
      <p:grpSp>
        <p:nvGrpSpPr>
          <p:cNvPr id="534" name="Shape 534"/>
          <p:cNvGrpSpPr/>
          <p:nvPr/>
        </p:nvGrpSpPr>
        <p:grpSpPr>
          <a:xfrm>
            <a:off x="2429815" y="5939362"/>
            <a:ext cx="3398126" cy="579898"/>
            <a:chOff x="2429815" y="5939362"/>
            <a:chExt cx="3398126" cy="579898"/>
          </a:xfrm>
        </p:grpSpPr>
        <p:grpSp>
          <p:nvGrpSpPr>
            <p:cNvPr id="535" name="Shape 535"/>
            <p:cNvGrpSpPr/>
            <p:nvPr/>
          </p:nvGrpSpPr>
          <p:grpSpPr>
            <a:xfrm>
              <a:off x="3495717" y="5965156"/>
              <a:ext cx="2332223" cy="553726"/>
              <a:chOff x="3495717" y="5964319"/>
              <a:chExt cx="2332223" cy="553726"/>
            </a:xfrm>
          </p:grpSpPr>
          <p:sp>
            <p:nvSpPr>
              <p:cNvPr id="536" name="Shape 536"/>
              <p:cNvSpPr/>
              <p:nvPr/>
            </p:nvSpPr>
            <p:spPr>
              <a:xfrm>
                <a:off x="4778542" y="5998351"/>
                <a:ext cx="1049398" cy="516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4841587" y="6052305"/>
                <a:ext cx="938100" cy="276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38" name="Shape 538"/>
              <p:cNvSpPr/>
              <p:nvPr/>
            </p:nvSpPr>
            <p:spPr>
              <a:xfrm>
                <a:off x="4898782" y="6343935"/>
                <a:ext cx="820800" cy="121800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539" name="Shape 539"/>
              <p:cNvSpPr/>
              <p:nvPr/>
            </p:nvSpPr>
            <p:spPr>
              <a:xfrm>
                <a:off x="3495717" y="6002046"/>
                <a:ext cx="1211098" cy="516000"/>
              </a:xfrm>
              <a:prstGeom prst="roundRect">
                <a:avLst>
                  <a:gd fmla="val 16667" name="adj"/>
                </a:avLst>
              </a:prstGeom>
              <a:solidFill>
                <a:srgbClr val="B7B7B7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Shape 540"/>
              <p:cNvSpPr/>
              <p:nvPr/>
            </p:nvSpPr>
            <p:spPr>
              <a:xfrm>
                <a:off x="3655623" y="5964319"/>
                <a:ext cx="949198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rgbClr val="666666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 NOW!</a:t>
                </a:r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3710471" y="6344575"/>
                <a:ext cx="798898" cy="1337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66666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rgbClr val="666666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542" name="Shape 54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3" name="Shape 543"/>
            <p:cNvGrpSpPr/>
            <p:nvPr/>
          </p:nvGrpSpPr>
          <p:grpSpPr>
            <a:xfrm>
              <a:off x="2429815" y="5939362"/>
              <a:ext cx="803400" cy="579898"/>
              <a:chOff x="2429816" y="5901771"/>
              <a:chExt cx="803400" cy="579898"/>
            </a:xfrm>
          </p:grpSpPr>
          <p:sp>
            <p:nvSpPr>
              <p:cNvPr id="544" name="Shape 544"/>
              <p:cNvSpPr/>
              <p:nvPr/>
            </p:nvSpPr>
            <p:spPr>
              <a:xfrm>
                <a:off x="2429816" y="5901771"/>
                <a:ext cx="803400" cy="579898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Shape 545"/>
              <p:cNvSpPr/>
              <p:nvPr/>
            </p:nvSpPr>
            <p:spPr>
              <a:xfrm rot="10800000">
                <a:off x="2515909" y="5949680"/>
                <a:ext cx="542698" cy="484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12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6" name="Shape 546"/>
          <p:cNvGrpSpPr/>
          <p:nvPr/>
        </p:nvGrpSpPr>
        <p:grpSpPr>
          <a:xfrm>
            <a:off x="2559565" y="751160"/>
            <a:ext cx="3104985" cy="276418"/>
            <a:chOff x="2559565" y="1236833"/>
            <a:chExt cx="3104985" cy="276418"/>
          </a:xfrm>
        </p:grpSpPr>
        <p:grpSp>
          <p:nvGrpSpPr>
            <p:cNvPr id="547" name="Shape 547"/>
            <p:cNvGrpSpPr/>
            <p:nvPr/>
          </p:nvGrpSpPr>
          <p:grpSpPr>
            <a:xfrm>
              <a:off x="2559565" y="1249552"/>
              <a:ext cx="3104985" cy="263699"/>
              <a:chOff x="2559565" y="1496324"/>
              <a:chExt cx="3104985" cy="263699"/>
            </a:xfrm>
          </p:grpSpPr>
          <p:sp>
            <p:nvSpPr>
              <p:cNvPr id="548" name="Shape 548"/>
              <p:cNvSpPr/>
              <p:nvPr/>
            </p:nvSpPr>
            <p:spPr>
              <a:xfrm>
                <a:off x="2569751" y="1496324"/>
                <a:ext cx="3094798" cy="263699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9" name="Shape 549"/>
              <p:cNvGrpSpPr/>
              <p:nvPr/>
            </p:nvGrpSpPr>
            <p:grpSpPr>
              <a:xfrm>
                <a:off x="5399064" y="1497380"/>
                <a:ext cx="248711" cy="261617"/>
                <a:chOff x="5407900" y="1846050"/>
                <a:chExt cx="364198" cy="383100"/>
              </a:xfrm>
            </p:grpSpPr>
            <p:sp>
              <p:nvSpPr>
                <p:cNvPr id="550" name="Shape 550"/>
                <p:cNvSpPr/>
                <p:nvPr/>
              </p:nvSpPr>
              <p:spPr>
                <a:xfrm>
                  <a:off x="5453871" y="1900983"/>
                  <a:ext cx="263400" cy="260400"/>
                </a:xfrm>
                <a:prstGeom prst="ellipse">
                  <a:avLst/>
                </a:prstGeom>
                <a:gradFill>
                  <a:gsLst>
                    <a:gs pos="0">
                      <a:srgbClr val="5F82CA">
                        <a:alpha val="64313"/>
                      </a:srgbClr>
                    </a:gs>
                    <a:gs pos="50000">
                      <a:srgbClr val="3C70CA">
                        <a:alpha val="66274"/>
                      </a:srgbClr>
                    </a:gs>
                    <a:gs pos="100000">
                      <a:srgbClr val="2E60B9">
                        <a:alpha val="66274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rgbClr val="BFBFB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1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1" name="Shape 551"/>
                <p:cNvSpPr/>
                <p:nvPr/>
              </p:nvSpPr>
              <p:spPr>
                <a:xfrm>
                  <a:off x="5407900" y="1846050"/>
                  <a:ext cx="364198" cy="38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ko-KR" sz="11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?</a:t>
                  </a:r>
                </a:p>
              </p:txBody>
            </p:sp>
          </p:grpSp>
          <p:grpSp>
            <p:nvGrpSpPr>
              <p:cNvPr id="552" name="Shape 552"/>
              <p:cNvGrpSpPr/>
              <p:nvPr/>
            </p:nvGrpSpPr>
            <p:grpSpPr>
              <a:xfrm>
                <a:off x="2559565" y="1502795"/>
                <a:ext cx="449511" cy="245700"/>
                <a:chOff x="2559565" y="1502795"/>
                <a:chExt cx="449511" cy="245700"/>
              </a:xfrm>
            </p:grpSpPr>
            <p:sp>
              <p:nvSpPr>
                <p:cNvPr id="553" name="Shape 553"/>
                <p:cNvSpPr/>
                <p:nvPr/>
              </p:nvSpPr>
              <p:spPr>
                <a:xfrm>
                  <a:off x="2559565" y="1502795"/>
                  <a:ext cx="449400" cy="24570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12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Shape 554"/>
                <p:cNvSpPr/>
                <p:nvPr/>
              </p:nvSpPr>
              <p:spPr>
                <a:xfrm>
                  <a:off x="2567176" y="1509919"/>
                  <a:ext cx="441900" cy="2306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i="0" lang="ko-KR" sz="9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List</a:t>
                  </a:r>
                </a:p>
              </p:txBody>
            </p:sp>
          </p:grpSp>
        </p:grpSp>
        <p:sp>
          <p:nvSpPr>
            <p:cNvPr id="555" name="Shape 555"/>
            <p:cNvSpPr txBox="1"/>
            <p:nvPr/>
          </p:nvSpPr>
          <p:spPr>
            <a:xfrm>
              <a:off x="3545928" y="1236833"/>
              <a:ext cx="11832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Midage Knight</a:t>
              </a:r>
            </a:p>
          </p:txBody>
        </p:sp>
      </p:grpSp>
      <p:cxnSp>
        <p:nvCxnSpPr>
          <p:cNvPr id="556" name="Shape 556"/>
          <p:cNvCxnSpPr>
            <a:stCxn id="458" idx="1"/>
            <a:endCxn id="512" idx="3"/>
          </p:cNvCxnSpPr>
          <p:nvPr/>
        </p:nvCxnSpPr>
        <p:spPr>
          <a:xfrm flipH="1">
            <a:off x="5883975" y="1127953"/>
            <a:ext cx="666900" cy="18864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57" name="Shape 557"/>
          <p:cNvSpPr/>
          <p:nvPr/>
        </p:nvSpPr>
        <p:spPr>
          <a:xfrm>
            <a:off x="4713100" y="1189050"/>
            <a:ext cx="1114800" cy="48479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Technology “Gunpowder’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(Barrack Lv.25)</a:t>
            </a:r>
          </a:p>
        </p:txBody>
      </p:sp>
      <p:pic>
        <p:nvPicPr>
          <p:cNvPr id="558" name="Shape 5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82828" y="2909441"/>
            <a:ext cx="529200" cy="6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8" y="30182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 txBox="1"/>
          <p:nvPr/>
        </p:nvSpPr>
        <p:spPr>
          <a:xfrm>
            <a:off x="178918" y="229106"/>
            <a:ext cx="994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훈련2-2</a:t>
            </a:r>
          </a:p>
        </p:txBody>
      </p:sp>
      <p:sp>
        <p:nvSpPr>
          <p:cNvPr id="566" name="Shape 566"/>
          <p:cNvSpPr/>
          <p:nvPr/>
        </p:nvSpPr>
        <p:spPr>
          <a:xfrm rot="5400000">
            <a:off x="5642434" y="3096958"/>
            <a:ext cx="206734" cy="178218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 rot="-5400000">
            <a:off x="2380927" y="2850183"/>
            <a:ext cx="206737" cy="178222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Shape 568"/>
          <p:cNvPicPr preferRelativeResize="0"/>
          <p:nvPr/>
        </p:nvPicPr>
        <p:blipFill rotWithShape="1">
          <a:blip r:embed="rId4">
            <a:alphaModFix/>
          </a:blip>
          <a:srcRect b="906" l="17028" r="22903" t="13341"/>
          <a:stretch/>
        </p:blipFill>
        <p:spPr>
          <a:xfrm>
            <a:off x="2367900" y="1209998"/>
            <a:ext cx="3516064" cy="3662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Shape 569"/>
          <p:cNvGrpSpPr/>
          <p:nvPr/>
        </p:nvGrpSpPr>
        <p:grpSpPr>
          <a:xfrm>
            <a:off x="2530275" y="4880405"/>
            <a:ext cx="3134183" cy="897927"/>
            <a:chOff x="6839446" y="4349932"/>
            <a:chExt cx="3134183" cy="897927"/>
          </a:xfrm>
        </p:grpSpPr>
        <p:sp>
          <p:nvSpPr>
            <p:cNvPr id="570" name="Shape 570"/>
            <p:cNvSpPr/>
            <p:nvPr/>
          </p:nvSpPr>
          <p:spPr>
            <a:xfrm>
              <a:off x="6878863" y="4349932"/>
              <a:ext cx="3094766" cy="24559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6878863" y="4587467"/>
              <a:ext cx="3094766" cy="660392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2" name="Shape 572"/>
            <p:cNvGrpSpPr/>
            <p:nvPr/>
          </p:nvGrpSpPr>
          <p:grpSpPr>
            <a:xfrm>
              <a:off x="7010893" y="4360975"/>
              <a:ext cx="632901" cy="215400"/>
              <a:chOff x="2749015" y="3079110"/>
              <a:chExt cx="632901" cy="215400"/>
            </a:xfrm>
          </p:grpSpPr>
          <p:sp>
            <p:nvSpPr>
              <p:cNvPr id="573" name="Shape 573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Shape 574"/>
              <p:cNvSpPr txBox="1"/>
              <p:nvPr/>
            </p:nvSpPr>
            <p:spPr>
              <a:xfrm>
                <a:off x="2891117" y="3079110"/>
                <a:ext cx="4907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575" name="Shape 575"/>
            <p:cNvGrpSpPr/>
            <p:nvPr/>
          </p:nvGrpSpPr>
          <p:grpSpPr>
            <a:xfrm>
              <a:off x="9238034" y="4360975"/>
              <a:ext cx="670364" cy="215400"/>
              <a:chOff x="2749015" y="3079110"/>
              <a:chExt cx="670364" cy="215400"/>
            </a:xfrm>
          </p:grpSpPr>
          <p:sp>
            <p:nvSpPr>
              <p:cNvPr id="576" name="Shape 576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Shape 577"/>
              <p:cNvSpPr txBox="1"/>
              <p:nvPr/>
            </p:nvSpPr>
            <p:spPr>
              <a:xfrm>
                <a:off x="2928580" y="3079110"/>
                <a:ext cx="4907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578" name="Shape 578"/>
            <p:cNvGrpSpPr/>
            <p:nvPr/>
          </p:nvGrpSpPr>
          <p:grpSpPr>
            <a:xfrm>
              <a:off x="8495654" y="4360975"/>
              <a:ext cx="657876" cy="215400"/>
              <a:chOff x="2749015" y="3079110"/>
              <a:chExt cx="657876" cy="215400"/>
            </a:xfrm>
          </p:grpSpPr>
          <p:sp>
            <p:nvSpPr>
              <p:cNvPr id="579" name="Shape 579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Shape 580"/>
              <p:cNvSpPr txBox="1"/>
              <p:nvPr/>
            </p:nvSpPr>
            <p:spPr>
              <a:xfrm>
                <a:off x="2916092" y="3079110"/>
                <a:ext cx="4907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581" name="Shape 581"/>
            <p:cNvGrpSpPr/>
            <p:nvPr/>
          </p:nvGrpSpPr>
          <p:grpSpPr>
            <a:xfrm>
              <a:off x="7753274" y="4360975"/>
              <a:ext cx="645389" cy="215400"/>
              <a:chOff x="2749015" y="3079110"/>
              <a:chExt cx="645389" cy="215400"/>
            </a:xfrm>
          </p:grpSpPr>
          <p:sp>
            <p:nvSpPr>
              <p:cNvPr id="582" name="Shape 582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Shape 583"/>
              <p:cNvSpPr txBox="1"/>
              <p:nvPr/>
            </p:nvSpPr>
            <p:spPr>
              <a:xfrm>
                <a:off x="2903605" y="3079110"/>
                <a:ext cx="4907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sp>
          <p:nvSpPr>
            <p:cNvPr id="584" name="Shape 584"/>
            <p:cNvSpPr/>
            <p:nvPr/>
          </p:nvSpPr>
          <p:spPr>
            <a:xfrm>
              <a:off x="7410702" y="4857498"/>
              <a:ext cx="1899160" cy="152462"/>
            </a:xfrm>
            <a:prstGeom prst="rect">
              <a:avLst/>
            </a:prstGeom>
            <a:solidFill>
              <a:srgbClr val="26262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8925957" y="4778273"/>
              <a:ext cx="133469" cy="316398"/>
            </a:xfrm>
            <a:prstGeom prst="rect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7107185" y="4773580"/>
              <a:ext cx="184730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9372564" y="4758517"/>
              <a:ext cx="535972" cy="34605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9320677" y="4805667"/>
              <a:ext cx="61266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+1200</a:t>
              </a:r>
            </a:p>
          </p:txBody>
        </p:sp>
        <p:sp>
          <p:nvSpPr>
            <p:cNvPr id="589" name="Shape 589"/>
            <p:cNvSpPr txBox="1"/>
            <p:nvPr/>
          </p:nvSpPr>
          <p:spPr>
            <a:xfrm>
              <a:off x="6839446" y="4813301"/>
              <a:ext cx="669598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954200</a:t>
              </a: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591" name="Shape 591"/>
            <p:cNvGrpSpPr/>
            <p:nvPr/>
          </p:nvGrpSpPr>
          <p:grpSpPr>
            <a:xfrm>
              <a:off x="3495717" y="5965156"/>
              <a:ext cx="2332305" cy="553824"/>
              <a:chOff x="3495717" y="5964319"/>
              <a:chExt cx="2332305" cy="553824"/>
            </a:xfrm>
          </p:grpSpPr>
          <p:sp>
            <p:nvSpPr>
              <p:cNvPr id="592" name="Shape 592"/>
              <p:cNvSpPr/>
              <p:nvPr/>
            </p:nvSpPr>
            <p:spPr>
              <a:xfrm>
                <a:off x="4778542" y="5998351"/>
                <a:ext cx="1049480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Shape 593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94" name="Shape 594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3655623" y="5964319"/>
                <a:ext cx="949296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597" name="Shape 597"/>
              <p:cNvSpPr/>
              <p:nvPr/>
            </p:nvSpPr>
            <p:spPr>
              <a:xfrm>
                <a:off x="3710471" y="6344575"/>
                <a:ext cx="79899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598" name="Shape 59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9" name="Shape 599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600" name="Shape 600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Shape 601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2" name="Shape 602"/>
          <p:cNvGrpSpPr/>
          <p:nvPr/>
        </p:nvGrpSpPr>
        <p:grpSpPr>
          <a:xfrm>
            <a:off x="2559565" y="751160"/>
            <a:ext cx="3104891" cy="276337"/>
            <a:chOff x="2559565" y="1236833"/>
            <a:chExt cx="3104891" cy="276337"/>
          </a:xfrm>
        </p:grpSpPr>
        <p:grpSp>
          <p:nvGrpSpPr>
            <p:cNvPr id="603" name="Shape 603"/>
            <p:cNvGrpSpPr/>
            <p:nvPr/>
          </p:nvGrpSpPr>
          <p:grpSpPr>
            <a:xfrm>
              <a:off x="2559565" y="1249552"/>
              <a:ext cx="3104891" cy="263618"/>
              <a:chOff x="2559565" y="1496324"/>
              <a:chExt cx="3104891" cy="263618"/>
            </a:xfrm>
          </p:grpSpPr>
          <p:sp>
            <p:nvSpPr>
              <p:cNvPr id="604" name="Shape 604"/>
              <p:cNvSpPr/>
              <p:nvPr/>
            </p:nvSpPr>
            <p:spPr>
              <a:xfrm>
                <a:off x="2569751" y="1496324"/>
                <a:ext cx="3094704" cy="263618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5" name="Shape 605"/>
              <p:cNvGrpSpPr/>
              <p:nvPr/>
            </p:nvGrpSpPr>
            <p:grpSpPr>
              <a:xfrm>
                <a:off x="5398913" y="1497327"/>
                <a:ext cx="248785" cy="261609"/>
                <a:chOff x="5407900" y="1846050"/>
                <a:chExt cx="364321" cy="383102"/>
              </a:xfrm>
            </p:grpSpPr>
            <p:sp>
              <p:nvSpPr>
                <p:cNvPr id="606" name="Shape 606"/>
                <p:cNvSpPr/>
                <p:nvPr/>
              </p:nvSpPr>
              <p:spPr>
                <a:xfrm>
                  <a:off x="5453871" y="1900983"/>
                  <a:ext cx="263411" cy="260430"/>
                </a:xfrm>
                <a:prstGeom prst="ellipse">
                  <a:avLst/>
                </a:prstGeom>
                <a:gradFill>
                  <a:gsLst>
                    <a:gs pos="0">
                      <a:srgbClr val="5F82CA">
                        <a:alpha val="64313"/>
                      </a:srgbClr>
                    </a:gs>
                    <a:gs pos="50000">
                      <a:srgbClr val="3C70CA">
                        <a:alpha val="66274"/>
                      </a:srgbClr>
                    </a:gs>
                    <a:gs pos="100000">
                      <a:srgbClr val="2E60B9">
                        <a:alpha val="66274"/>
                      </a:srgbClr>
                    </a:gs>
                  </a:gsLst>
                  <a:lin ang="5400000" scaled="0"/>
                </a:gradFill>
                <a:ln cap="flat" cmpd="sng" w="9525">
                  <a:solidFill>
                    <a:srgbClr val="BFBFB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1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Shape 607"/>
                <p:cNvSpPr/>
                <p:nvPr/>
              </p:nvSpPr>
              <p:spPr>
                <a:xfrm>
                  <a:off x="5407900" y="1846050"/>
                  <a:ext cx="364321" cy="3831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ko-KR" sz="11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?</a:t>
                  </a:r>
                </a:p>
              </p:txBody>
            </p:sp>
          </p:grpSp>
          <p:grpSp>
            <p:nvGrpSpPr>
              <p:cNvPr id="608" name="Shape 608"/>
              <p:cNvGrpSpPr/>
              <p:nvPr/>
            </p:nvGrpSpPr>
            <p:grpSpPr>
              <a:xfrm>
                <a:off x="2559565" y="1502795"/>
                <a:ext cx="453220" cy="245709"/>
                <a:chOff x="2559565" y="1502795"/>
                <a:chExt cx="453220" cy="245709"/>
              </a:xfrm>
            </p:grpSpPr>
            <p:sp>
              <p:nvSpPr>
                <p:cNvPr id="609" name="Shape 609"/>
                <p:cNvSpPr/>
                <p:nvPr/>
              </p:nvSpPr>
              <p:spPr>
                <a:xfrm>
                  <a:off x="2559565" y="1502795"/>
                  <a:ext cx="449378" cy="245709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Shape 610"/>
                <p:cNvSpPr/>
                <p:nvPr/>
              </p:nvSpPr>
              <p:spPr>
                <a:xfrm>
                  <a:off x="2563385" y="1509919"/>
                  <a:ext cx="449400" cy="230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i="0" lang="ko-KR" sz="9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List</a:t>
                  </a:r>
                </a:p>
              </p:txBody>
            </p:sp>
          </p:grpSp>
        </p:grpSp>
        <p:sp>
          <p:nvSpPr>
            <p:cNvPr id="611" name="Shape 611"/>
            <p:cNvSpPr txBox="1"/>
            <p:nvPr/>
          </p:nvSpPr>
          <p:spPr>
            <a:xfrm>
              <a:off x="3545928" y="1236833"/>
              <a:ext cx="118333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Midage Knight</a:t>
              </a:r>
            </a:p>
          </p:txBody>
        </p:sp>
      </p:grpSp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9957" y="301820"/>
            <a:ext cx="3527099" cy="4294032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/>
          <p:nvPr/>
        </p:nvSpPr>
        <p:spPr>
          <a:xfrm>
            <a:off x="7459956" y="302760"/>
            <a:ext cx="3533660" cy="47123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7459946" y="302750"/>
            <a:ext cx="3527099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615" name="Shape 615"/>
          <p:cNvSpPr/>
          <p:nvPr/>
        </p:nvSpPr>
        <p:spPr>
          <a:xfrm rot="-5400000">
            <a:off x="7494222" y="2850183"/>
            <a:ext cx="206737" cy="178222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4">
            <a:alphaModFix/>
          </a:blip>
          <a:srcRect b="906" l="17028" r="22903" t="13341"/>
          <a:stretch/>
        </p:blipFill>
        <p:spPr>
          <a:xfrm>
            <a:off x="7481196" y="1219295"/>
            <a:ext cx="3516064" cy="3662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Shape 617"/>
          <p:cNvGrpSpPr/>
          <p:nvPr/>
        </p:nvGrpSpPr>
        <p:grpSpPr>
          <a:xfrm>
            <a:off x="7672861" y="751160"/>
            <a:ext cx="3104891" cy="276337"/>
            <a:chOff x="2559565" y="1236833"/>
            <a:chExt cx="3104891" cy="276337"/>
          </a:xfrm>
        </p:grpSpPr>
        <p:grpSp>
          <p:nvGrpSpPr>
            <p:cNvPr id="618" name="Shape 618"/>
            <p:cNvGrpSpPr/>
            <p:nvPr/>
          </p:nvGrpSpPr>
          <p:grpSpPr>
            <a:xfrm>
              <a:off x="2559565" y="1249552"/>
              <a:ext cx="3104891" cy="263618"/>
              <a:chOff x="2559565" y="1496324"/>
              <a:chExt cx="3104891" cy="263618"/>
            </a:xfrm>
          </p:grpSpPr>
          <p:sp>
            <p:nvSpPr>
              <p:cNvPr id="619" name="Shape 619"/>
              <p:cNvSpPr/>
              <p:nvPr/>
            </p:nvSpPr>
            <p:spPr>
              <a:xfrm>
                <a:off x="2569751" y="1496324"/>
                <a:ext cx="3094704" cy="263618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0" name="Shape 620"/>
              <p:cNvGrpSpPr/>
              <p:nvPr/>
            </p:nvGrpSpPr>
            <p:grpSpPr>
              <a:xfrm>
                <a:off x="5398913" y="1497327"/>
                <a:ext cx="248785" cy="261609"/>
                <a:chOff x="5407900" y="1846050"/>
                <a:chExt cx="364321" cy="383102"/>
              </a:xfrm>
            </p:grpSpPr>
            <p:sp>
              <p:nvSpPr>
                <p:cNvPr id="621" name="Shape 621"/>
                <p:cNvSpPr/>
                <p:nvPr/>
              </p:nvSpPr>
              <p:spPr>
                <a:xfrm>
                  <a:off x="5453871" y="1900983"/>
                  <a:ext cx="263411" cy="260430"/>
                </a:xfrm>
                <a:prstGeom prst="ellipse">
                  <a:avLst/>
                </a:prstGeom>
                <a:gradFill>
                  <a:gsLst>
                    <a:gs pos="0">
                      <a:srgbClr val="5F82CA">
                        <a:alpha val="64313"/>
                      </a:srgbClr>
                    </a:gs>
                    <a:gs pos="50000">
                      <a:srgbClr val="3C70CA">
                        <a:alpha val="66274"/>
                      </a:srgbClr>
                    </a:gs>
                    <a:gs pos="100000">
                      <a:srgbClr val="2E60B9">
                        <a:alpha val="66274"/>
                      </a:srgbClr>
                    </a:gs>
                  </a:gsLst>
                  <a:lin ang="5400000" scaled="0"/>
                </a:gradFill>
                <a:ln cap="flat" cmpd="sng" w="9525">
                  <a:solidFill>
                    <a:srgbClr val="BFBFB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1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" name="Shape 622"/>
                <p:cNvSpPr/>
                <p:nvPr/>
              </p:nvSpPr>
              <p:spPr>
                <a:xfrm>
                  <a:off x="5407900" y="1846050"/>
                  <a:ext cx="364321" cy="3831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ko-KR" sz="11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?</a:t>
                  </a:r>
                </a:p>
              </p:txBody>
            </p:sp>
          </p:grpSp>
          <p:grpSp>
            <p:nvGrpSpPr>
              <p:cNvPr id="623" name="Shape 623"/>
              <p:cNvGrpSpPr/>
              <p:nvPr/>
            </p:nvGrpSpPr>
            <p:grpSpPr>
              <a:xfrm>
                <a:off x="2559565" y="1502795"/>
                <a:ext cx="449537" cy="245709"/>
                <a:chOff x="2559565" y="1502795"/>
                <a:chExt cx="449537" cy="245709"/>
              </a:xfrm>
            </p:grpSpPr>
            <p:sp>
              <p:nvSpPr>
                <p:cNvPr id="624" name="Shape 624"/>
                <p:cNvSpPr/>
                <p:nvPr/>
              </p:nvSpPr>
              <p:spPr>
                <a:xfrm>
                  <a:off x="2559565" y="1502795"/>
                  <a:ext cx="449378" cy="245709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" name="Shape 625"/>
                <p:cNvSpPr/>
                <p:nvPr/>
              </p:nvSpPr>
              <p:spPr>
                <a:xfrm>
                  <a:off x="2567202" y="1509919"/>
                  <a:ext cx="441900" cy="230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i="0" lang="ko-KR" sz="9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List</a:t>
                  </a:r>
                </a:p>
              </p:txBody>
            </p:sp>
          </p:grpSp>
        </p:grpSp>
        <p:sp>
          <p:nvSpPr>
            <p:cNvPr id="626" name="Shape 626"/>
            <p:cNvSpPr txBox="1"/>
            <p:nvPr/>
          </p:nvSpPr>
          <p:spPr>
            <a:xfrm>
              <a:off x="3545928" y="1236833"/>
              <a:ext cx="118333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Midage Knight</a:t>
              </a:r>
            </a:p>
          </p:txBody>
        </p:sp>
      </p:grpSp>
      <p:sp>
        <p:nvSpPr>
          <p:cNvPr id="627" name="Shape 627"/>
          <p:cNvSpPr txBox="1"/>
          <p:nvPr/>
        </p:nvSpPr>
        <p:spPr>
          <a:xfrm>
            <a:off x="3925021" y="5425"/>
            <a:ext cx="669598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8968925" y="5425"/>
            <a:ext cx="669598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4:3</a:t>
            </a:r>
          </a:p>
        </p:txBody>
      </p:sp>
      <p:sp>
        <p:nvSpPr>
          <p:cNvPr id="629" name="Shape 629"/>
          <p:cNvSpPr/>
          <p:nvPr/>
        </p:nvSpPr>
        <p:spPr>
          <a:xfrm>
            <a:off x="7459956" y="3320821"/>
            <a:ext cx="3521398" cy="1704900"/>
          </a:xfrm>
          <a:prstGeom prst="rect">
            <a:avLst/>
          </a:prstGeom>
          <a:solidFill>
            <a:schemeClr val="dk1">
              <a:alpha val="95294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Shape 630"/>
          <p:cNvSpPr/>
          <p:nvPr/>
        </p:nvSpPr>
        <p:spPr>
          <a:xfrm rot="5400000">
            <a:off x="10755731" y="3096958"/>
            <a:ext cx="206734" cy="178218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1" name="Shape 631"/>
          <p:cNvGrpSpPr/>
          <p:nvPr/>
        </p:nvGrpSpPr>
        <p:grpSpPr>
          <a:xfrm>
            <a:off x="7643575" y="3320820"/>
            <a:ext cx="3134179" cy="897927"/>
            <a:chOff x="6839450" y="4349932"/>
            <a:chExt cx="3134179" cy="897927"/>
          </a:xfrm>
        </p:grpSpPr>
        <p:sp>
          <p:nvSpPr>
            <p:cNvPr id="632" name="Shape 632"/>
            <p:cNvSpPr/>
            <p:nvPr/>
          </p:nvSpPr>
          <p:spPr>
            <a:xfrm>
              <a:off x="6878863" y="4349932"/>
              <a:ext cx="3094766" cy="24559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6878863" y="4587467"/>
              <a:ext cx="3094766" cy="660392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4" name="Shape 634"/>
            <p:cNvGrpSpPr/>
            <p:nvPr/>
          </p:nvGrpSpPr>
          <p:grpSpPr>
            <a:xfrm>
              <a:off x="7010893" y="4360984"/>
              <a:ext cx="643405" cy="215400"/>
              <a:chOff x="2749015" y="3079119"/>
              <a:chExt cx="643405" cy="215400"/>
            </a:xfrm>
          </p:grpSpPr>
          <p:sp>
            <p:nvSpPr>
              <p:cNvPr id="635" name="Shape 635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Shape 636"/>
              <p:cNvSpPr txBox="1"/>
              <p:nvPr/>
            </p:nvSpPr>
            <p:spPr>
              <a:xfrm>
                <a:off x="2891121" y="3079119"/>
                <a:ext cx="5012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637" name="Shape 637"/>
            <p:cNvGrpSpPr/>
            <p:nvPr/>
          </p:nvGrpSpPr>
          <p:grpSpPr>
            <a:xfrm>
              <a:off x="9238034" y="4360984"/>
              <a:ext cx="727978" cy="215400"/>
              <a:chOff x="2749015" y="3079119"/>
              <a:chExt cx="727978" cy="215400"/>
            </a:xfrm>
          </p:grpSpPr>
          <p:sp>
            <p:nvSpPr>
              <p:cNvPr id="638" name="Shape 638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Shape 639"/>
              <p:cNvSpPr txBox="1"/>
              <p:nvPr/>
            </p:nvSpPr>
            <p:spPr>
              <a:xfrm>
                <a:off x="2975694" y="3079119"/>
                <a:ext cx="5012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640" name="Shape 640"/>
            <p:cNvGrpSpPr/>
            <p:nvPr/>
          </p:nvGrpSpPr>
          <p:grpSpPr>
            <a:xfrm>
              <a:off x="8495654" y="4360984"/>
              <a:ext cx="699787" cy="215400"/>
              <a:chOff x="2749015" y="3079119"/>
              <a:chExt cx="699787" cy="215400"/>
            </a:xfrm>
          </p:grpSpPr>
          <p:sp>
            <p:nvSpPr>
              <p:cNvPr id="641" name="Shape 641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Shape 642"/>
              <p:cNvSpPr txBox="1"/>
              <p:nvPr/>
            </p:nvSpPr>
            <p:spPr>
              <a:xfrm>
                <a:off x="2947503" y="3079119"/>
                <a:ext cx="5012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643" name="Shape 643"/>
            <p:cNvGrpSpPr/>
            <p:nvPr/>
          </p:nvGrpSpPr>
          <p:grpSpPr>
            <a:xfrm>
              <a:off x="7753274" y="4360984"/>
              <a:ext cx="671595" cy="215400"/>
              <a:chOff x="2749015" y="3079119"/>
              <a:chExt cx="671595" cy="215400"/>
            </a:xfrm>
          </p:grpSpPr>
          <p:sp>
            <p:nvSpPr>
              <p:cNvPr id="644" name="Shape 644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Shape 645"/>
              <p:cNvSpPr txBox="1"/>
              <p:nvPr/>
            </p:nvSpPr>
            <p:spPr>
              <a:xfrm>
                <a:off x="2919311" y="3079119"/>
                <a:ext cx="5012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sp>
          <p:nvSpPr>
            <p:cNvPr id="646" name="Shape 646"/>
            <p:cNvSpPr/>
            <p:nvPr/>
          </p:nvSpPr>
          <p:spPr>
            <a:xfrm>
              <a:off x="7410702" y="4857498"/>
              <a:ext cx="1899160" cy="152462"/>
            </a:xfrm>
            <a:prstGeom prst="rect">
              <a:avLst/>
            </a:prstGeom>
            <a:solidFill>
              <a:srgbClr val="26262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8925957" y="4778273"/>
              <a:ext cx="133469" cy="316398"/>
            </a:xfrm>
            <a:prstGeom prst="rect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7107185" y="4773580"/>
              <a:ext cx="184730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9372564" y="4758517"/>
              <a:ext cx="535972" cy="34605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9320677" y="4805667"/>
              <a:ext cx="61266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+1200</a:t>
              </a:r>
            </a:p>
          </p:txBody>
        </p:sp>
        <p:sp>
          <p:nvSpPr>
            <p:cNvPr id="651" name="Shape 651"/>
            <p:cNvSpPr txBox="1"/>
            <p:nvPr/>
          </p:nvSpPr>
          <p:spPr>
            <a:xfrm>
              <a:off x="6839450" y="4813310"/>
              <a:ext cx="716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954200</a:t>
              </a:r>
            </a:p>
          </p:txBody>
        </p:sp>
      </p:grpSp>
      <p:grpSp>
        <p:nvGrpSpPr>
          <p:cNvPr id="652" name="Shape 652"/>
          <p:cNvGrpSpPr/>
          <p:nvPr/>
        </p:nvGrpSpPr>
        <p:grpSpPr>
          <a:xfrm>
            <a:off x="7543111" y="4348390"/>
            <a:ext cx="3398208" cy="579976"/>
            <a:chOff x="2429815" y="5939362"/>
            <a:chExt cx="3398208" cy="579976"/>
          </a:xfrm>
        </p:grpSpPr>
        <p:grpSp>
          <p:nvGrpSpPr>
            <p:cNvPr id="653" name="Shape 653"/>
            <p:cNvGrpSpPr/>
            <p:nvPr/>
          </p:nvGrpSpPr>
          <p:grpSpPr>
            <a:xfrm>
              <a:off x="3495717" y="5965156"/>
              <a:ext cx="2332305" cy="553824"/>
              <a:chOff x="3495717" y="5964319"/>
              <a:chExt cx="2332305" cy="553824"/>
            </a:xfrm>
          </p:grpSpPr>
          <p:sp>
            <p:nvSpPr>
              <p:cNvPr id="654" name="Shape 654"/>
              <p:cNvSpPr/>
              <p:nvPr/>
            </p:nvSpPr>
            <p:spPr>
              <a:xfrm>
                <a:off x="4778542" y="5998351"/>
                <a:ext cx="1049480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Shape 655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656" name="Shape 656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657" name="Shape 657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3655623" y="5964319"/>
                <a:ext cx="949296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3710471" y="6344575"/>
                <a:ext cx="79899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660" name="Shape 6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1" name="Shape 661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662" name="Shape 662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Shape 663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4" name="Shape 664"/>
          <p:cNvSpPr/>
          <p:nvPr/>
        </p:nvSpPr>
        <p:spPr>
          <a:xfrm>
            <a:off x="2350302" y="3303835"/>
            <a:ext cx="3535200" cy="15660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665" name="Shape 665"/>
          <p:cNvSpPr/>
          <p:nvPr/>
        </p:nvSpPr>
        <p:spPr>
          <a:xfrm>
            <a:off x="2346773" y="302750"/>
            <a:ext cx="3527099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Shape 6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8" y="30182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Shape 671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2" name="Shape 672"/>
          <p:cNvGrpSpPr/>
          <p:nvPr/>
        </p:nvGrpSpPr>
        <p:grpSpPr>
          <a:xfrm>
            <a:off x="2390306" y="5939362"/>
            <a:ext cx="803464" cy="579976"/>
            <a:chOff x="2429816" y="5901771"/>
            <a:chExt cx="803464" cy="579976"/>
          </a:xfrm>
        </p:grpSpPr>
        <p:sp>
          <p:nvSpPr>
            <p:cNvPr id="673" name="Shape 673"/>
            <p:cNvSpPr/>
            <p:nvPr/>
          </p:nvSpPr>
          <p:spPr>
            <a:xfrm>
              <a:off x="2429816" y="5901771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 rot="10800000">
              <a:off x="2515980" y="5949637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" name="Shape 675"/>
          <p:cNvSpPr/>
          <p:nvPr/>
        </p:nvSpPr>
        <p:spPr>
          <a:xfrm>
            <a:off x="2348777" y="302750"/>
            <a:ext cx="3535200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178918" y="229106"/>
            <a:ext cx="994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훈련2-1</a:t>
            </a:r>
          </a:p>
        </p:txBody>
      </p:sp>
      <p:sp>
        <p:nvSpPr>
          <p:cNvPr id="677" name="Shape 677"/>
          <p:cNvSpPr/>
          <p:nvPr/>
        </p:nvSpPr>
        <p:spPr>
          <a:xfrm>
            <a:off x="4778542" y="5998351"/>
            <a:ext cx="1049480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4841587" y="6127837"/>
            <a:ext cx="93807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</a:p>
        </p:txBody>
      </p:sp>
      <p:grpSp>
        <p:nvGrpSpPr>
          <p:cNvPr id="679" name="Shape 679"/>
          <p:cNvGrpSpPr/>
          <p:nvPr/>
        </p:nvGrpSpPr>
        <p:grpSpPr>
          <a:xfrm>
            <a:off x="2476472" y="4880243"/>
            <a:ext cx="3278566" cy="932960"/>
            <a:chOff x="2476472" y="4578853"/>
            <a:chExt cx="3278566" cy="932960"/>
          </a:xfrm>
        </p:grpSpPr>
        <p:sp>
          <p:nvSpPr>
            <p:cNvPr id="680" name="Shape 680"/>
            <p:cNvSpPr/>
            <p:nvPr/>
          </p:nvSpPr>
          <p:spPr>
            <a:xfrm>
              <a:off x="2476472" y="4578853"/>
              <a:ext cx="3278566" cy="93296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2532325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3331121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4129916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4928710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5" name="Shape 6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5385" y="4599985"/>
              <a:ext cx="931737" cy="679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Shape 6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61500" y="4640230"/>
              <a:ext cx="645971" cy="6459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7" name="Shape 687"/>
            <p:cNvGrpSpPr/>
            <p:nvPr/>
          </p:nvGrpSpPr>
          <p:grpSpPr>
            <a:xfrm>
              <a:off x="3369322" y="5259844"/>
              <a:ext cx="700714" cy="164699"/>
              <a:chOff x="3201676" y="4671930"/>
              <a:chExt cx="860619" cy="202284"/>
            </a:xfrm>
          </p:grpSpPr>
          <p:sp>
            <p:nvSpPr>
              <p:cNvPr id="688" name="Shape 688"/>
              <p:cNvSpPr/>
              <p:nvPr/>
            </p:nvSpPr>
            <p:spPr>
              <a:xfrm>
                <a:off x="3201676" y="4696462"/>
                <a:ext cx="860619" cy="177752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Shape 689"/>
              <p:cNvSpPr/>
              <p:nvPr/>
            </p:nvSpPr>
            <p:spPr>
              <a:xfrm>
                <a:off x="3227623" y="4671930"/>
                <a:ext cx="787395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Midage Knight</a:t>
                </a:r>
              </a:p>
            </p:txBody>
          </p:sp>
        </p:grpSp>
        <p:grpSp>
          <p:nvGrpSpPr>
            <p:cNvPr id="690" name="Shape 690"/>
            <p:cNvGrpSpPr/>
            <p:nvPr/>
          </p:nvGrpSpPr>
          <p:grpSpPr>
            <a:xfrm>
              <a:off x="4155492" y="5266334"/>
              <a:ext cx="713826" cy="200054"/>
              <a:chOff x="3180750" y="4679898"/>
              <a:chExt cx="876723" cy="245708"/>
            </a:xfrm>
          </p:grpSpPr>
          <p:sp>
            <p:nvSpPr>
              <p:cNvPr id="691" name="Shape 691"/>
              <p:cNvSpPr/>
              <p:nvPr/>
            </p:nvSpPr>
            <p:spPr>
              <a:xfrm>
                <a:off x="3180750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Shape 692"/>
              <p:cNvSpPr/>
              <p:nvPr/>
            </p:nvSpPr>
            <p:spPr>
              <a:xfrm>
                <a:off x="3431132" y="4679898"/>
                <a:ext cx="380373" cy="2457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???</a:t>
                </a:r>
              </a:p>
            </p:txBody>
          </p:sp>
        </p:grpSp>
        <p:grpSp>
          <p:nvGrpSpPr>
            <p:cNvPr id="693" name="Shape 693"/>
            <p:cNvGrpSpPr/>
            <p:nvPr/>
          </p:nvGrpSpPr>
          <p:grpSpPr>
            <a:xfrm>
              <a:off x="4957512" y="5264617"/>
              <a:ext cx="713826" cy="200054"/>
              <a:chOff x="3157201" y="4677792"/>
              <a:chExt cx="876723" cy="245708"/>
            </a:xfrm>
          </p:grpSpPr>
          <p:sp>
            <p:nvSpPr>
              <p:cNvPr id="694" name="Shape 694"/>
              <p:cNvSpPr/>
              <p:nvPr/>
            </p:nvSpPr>
            <p:spPr>
              <a:xfrm>
                <a:off x="3157201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3410696" y="4677792"/>
                <a:ext cx="380373" cy="2457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???</a:t>
                </a:r>
              </a:p>
            </p:txBody>
          </p:sp>
        </p:grpSp>
        <p:grpSp>
          <p:nvGrpSpPr>
            <p:cNvPr id="696" name="Shape 696"/>
            <p:cNvGrpSpPr/>
            <p:nvPr/>
          </p:nvGrpSpPr>
          <p:grpSpPr>
            <a:xfrm>
              <a:off x="2564754" y="5264619"/>
              <a:ext cx="713826" cy="165565"/>
              <a:chOff x="3254467" y="4677794"/>
              <a:chExt cx="876723" cy="203347"/>
            </a:xfrm>
          </p:grpSpPr>
          <p:sp>
            <p:nvSpPr>
              <p:cNvPr id="697" name="Shape 697"/>
              <p:cNvSpPr/>
              <p:nvPr/>
            </p:nvSpPr>
            <p:spPr>
              <a:xfrm>
                <a:off x="3254467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3303726" y="4677794"/>
                <a:ext cx="772969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Longbow men</a:t>
                </a:r>
              </a:p>
            </p:txBody>
          </p:sp>
        </p:grpSp>
        <p:pic>
          <p:nvPicPr>
            <p:cNvPr id="699" name="Shape 6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71551" y="4715350"/>
              <a:ext cx="494421" cy="4944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0" name="Shape 700"/>
          <p:cNvGrpSpPr/>
          <p:nvPr/>
        </p:nvGrpSpPr>
        <p:grpSpPr>
          <a:xfrm>
            <a:off x="2476472" y="3939309"/>
            <a:ext cx="3278566" cy="1648282"/>
            <a:chOff x="2476472" y="4578853"/>
            <a:chExt cx="3278566" cy="1648282"/>
          </a:xfrm>
        </p:grpSpPr>
        <p:sp>
          <p:nvSpPr>
            <p:cNvPr id="701" name="Shape 701"/>
            <p:cNvSpPr/>
            <p:nvPr/>
          </p:nvSpPr>
          <p:spPr>
            <a:xfrm>
              <a:off x="2476472" y="4578853"/>
              <a:ext cx="3278566" cy="93296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2532325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3331121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129916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928710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6" name="Shape 7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5385" y="4599985"/>
              <a:ext cx="931737" cy="679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Shape 7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61500" y="4640230"/>
              <a:ext cx="645971" cy="645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Shape 708"/>
            <p:cNvPicPr preferRelativeResize="0"/>
            <p:nvPr/>
          </p:nvPicPr>
          <p:blipFill rotWithShape="1">
            <a:blip r:embed="rId7">
              <a:alphaModFix/>
            </a:blip>
            <a:srcRect b="33670" l="0" r="0" t="0"/>
            <a:stretch/>
          </p:blipFill>
          <p:spPr>
            <a:xfrm>
              <a:off x="4268205" y="4636580"/>
              <a:ext cx="494421" cy="6519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9" name="Shape 709"/>
            <p:cNvGrpSpPr/>
            <p:nvPr/>
          </p:nvGrpSpPr>
          <p:grpSpPr>
            <a:xfrm>
              <a:off x="3369322" y="5259844"/>
              <a:ext cx="700714" cy="164699"/>
              <a:chOff x="3201676" y="4671930"/>
              <a:chExt cx="860619" cy="202284"/>
            </a:xfrm>
          </p:grpSpPr>
          <p:sp>
            <p:nvSpPr>
              <p:cNvPr id="710" name="Shape 710"/>
              <p:cNvSpPr/>
              <p:nvPr/>
            </p:nvSpPr>
            <p:spPr>
              <a:xfrm>
                <a:off x="3201676" y="4696462"/>
                <a:ext cx="860619" cy="177752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Shape 711"/>
              <p:cNvSpPr/>
              <p:nvPr/>
            </p:nvSpPr>
            <p:spPr>
              <a:xfrm>
                <a:off x="3227623" y="4671930"/>
                <a:ext cx="787395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Midage Knight</a:t>
                </a:r>
              </a:p>
            </p:txBody>
          </p:sp>
        </p:grpSp>
        <p:grpSp>
          <p:nvGrpSpPr>
            <p:cNvPr id="712" name="Shape 712"/>
            <p:cNvGrpSpPr/>
            <p:nvPr/>
          </p:nvGrpSpPr>
          <p:grpSpPr>
            <a:xfrm>
              <a:off x="4159418" y="5266331"/>
              <a:ext cx="713826" cy="163852"/>
              <a:chOff x="3185574" y="4679898"/>
              <a:chExt cx="876723" cy="201244"/>
            </a:xfrm>
          </p:grpSpPr>
          <p:sp>
            <p:nvSpPr>
              <p:cNvPr id="713" name="Shape 713"/>
              <p:cNvSpPr/>
              <p:nvPr/>
            </p:nvSpPr>
            <p:spPr>
              <a:xfrm>
                <a:off x="3185574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Shape 714"/>
              <p:cNvSpPr/>
              <p:nvPr/>
            </p:nvSpPr>
            <p:spPr>
              <a:xfrm>
                <a:off x="3379907" y="4679898"/>
                <a:ext cx="482823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Hoplite</a:t>
                </a:r>
              </a:p>
            </p:txBody>
          </p:sp>
        </p:grpSp>
        <p:grpSp>
          <p:nvGrpSpPr>
            <p:cNvPr id="715" name="Shape 715"/>
            <p:cNvGrpSpPr/>
            <p:nvPr/>
          </p:nvGrpSpPr>
          <p:grpSpPr>
            <a:xfrm>
              <a:off x="4925065" y="5264617"/>
              <a:ext cx="787395" cy="200054"/>
              <a:chOff x="3117346" y="4677792"/>
              <a:chExt cx="967080" cy="245708"/>
            </a:xfrm>
          </p:grpSpPr>
          <p:sp>
            <p:nvSpPr>
              <p:cNvPr id="716" name="Shape 716"/>
              <p:cNvSpPr/>
              <p:nvPr/>
            </p:nvSpPr>
            <p:spPr>
              <a:xfrm>
                <a:off x="3185574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3117346" y="4677792"/>
                <a:ext cx="967080" cy="2457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Crossbow bow</a:t>
                </a:r>
              </a:p>
            </p:txBody>
          </p:sp>
        </p:grpSp>
        <p:grpSp>
          <p:nvGrpSpPr>
            <p:cNvPr id="718" name="Shape 718"/>
            <p:cNvGrpSpPr/>
            <p:nvPr/>
          </p:nvGrpSpPr>
          <p:grpSpPr>
            <a:xfrm>
              <a:off x="2564754" y="5264619"/>
              <a:ext cx="713826" cy="165565"/>
              <a:chOff x="3254467" y="4677794"/>
              <a:chExt cx="876723" cy="203347"/>
            </a:xfrm>
          </p:grpSpPr>
          <p:sp>
            <p:nvSpPr>
              <p:cNvPr id="719" name="Shape 719"/>
              <p:cNvSpPr/>
              <p:nvPr/>
            </p:nvSpPr>
            <p:spPr>
              <a:xfrm>
                <a:off x="3254467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3303726" y="4677794"/>
                <a:ext cx="772969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Longbow men</a:t>
                </a:r>
              </a:p>
            </p:txBody>
          </p:sp>
        </p:grpSp>
        <p:pic>
          <p:nvPicPr>
            <p:cNvPr id="721" name="Shape 7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1694" y="4656719"/>
              <a:ext cx="629681" cy="629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Shape 722"/>
            <p:cNvPicPr preferRelativeResize="0"/>
            <p:nvPr/>
          </p:nvPicPr>
          <p:blipFill rotWithShape="1">
            <a:blip r:embed="rId7">
              <a:alphaModFix/>
            </a:blip>
            <a:srcRect b="33670" l="0" r="0" t="0"/>
            <a:stretch/>
          </p:blipFill>
          <p:spPr>
            <a:xfrm>
              <a:off x="4268205" y="5575176"/>
              <a:ext cx="494421" cy="6519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3" name="Shape 723"/>
          <p:cNvGrpSpPr/>
          <p:nvPr/>
        </p:nvGrpSpPr>
        <p:grpSpPr>
          <a:xfrm>
            <a:off x="2476472" y="2998377"/>
            <a:ext cx="3278566" cy="932960"/>
            <a:chOff x="2476472" y="4578853"/>
            <a:chExt cx="3278566" cy="932960"/>
          </a:xfrm>
        </p:grpSpPr>
        <p:sp>
          <p:nvSpPr>
            <p:cNvPr id="724" name="Shape 724"/>
            <p:cNvSpPr/>
            <p:nvPr/>
          </p:nvSpPr>
          <p:spPr>
            <a:xfrm>
              <a:off x="2476472" y="4578853"/>
              <a:ext cx="3278566" cy="93296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2532325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3331121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4129916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4928710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9" name="Shape 7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5385" y="4599985"/>
              <a:ext cx="931737" cy="679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Shape 7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61500" y="4640230"/>
              <a:ext cx="645971" cy="6459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1" name="Shape 731"/>
            <p:cNvGrpSpPr/>
            <p:nvPr/>
          </p:nvGrpSpPr>
          <p:grpSpPr>
            <a:xfrm>
              <a:off x="3369322" y="5259844"/>
              <a:ext cx="700714" cy="164699"/>
              <a:chOff x="3201676" y="4671930"/>
              <a:chExt cx="860619" cy="202284"/>
            </a:xfrm>
          </p:grpSpPr>
          <p:sp>
            <p:nvSpPr>
              <p:cNvPr id="732" name="Shape 732"/>
              <p:cNvSpPr/>
              <p:nvPr/>
            </p:nvSpPr>
            <p:spPr>
              <a:xfrm>
                <a:off x="3201676" y="4696462"/>
                <a:ext cx="860619" cy="177752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Shape 733"/>
              <p:cNvSpPr/>
              <p:nvPr/>
            </p:nvSpPr>
            <p:spPr>
              <a:xfrm>
                <a:off x="3227623" y="4671930"/>
                <a:ext cx="787395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Midage Knight</a:t>
                </a:r>
              </a:p>
            </p:txBody>
          </p:sp>
        </p:grpSp>
        <p:grpSp>
          <p:nvGrpSpPr>
            <p:cNvPr id="734" name="Shape 734"/>
            <p:cNvGrpSpPr/>
            <p:nvPr/>
          </p:nvGrpSpPr>
          <p:grpSpPr>
            <a:xfrm>
              <a:off x="4159418" y="5266334"/>
              <a:ext cx="713826" cy="200054"/>
              <a:chOff x="3185574" y="4679898"/>
              <a:chExt cx="876723" cy="245708"/>
            </a:xfrm>
          </p:grpSpPr>
          <p:sp>
            <p:nvSpPr>
              <p:cNvPr id="735" name="Shape 735"/>
              <p:cNvSpPr/>
              <p:nvPr/>
            </p:nvSpPr>
            <p:spPr>
              <a:xfrm>
                <a:off x="3185574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Shape 736"/>
              <p:cNvSpPr/>
              <p:nvPr/>
            </p:nvSpPr>
            <p:spPr>
              <a:xfrm>
                <a:off x="3431132" y="4679898"/>
                <a:ext cx="380373" cy="2457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???</a:t>
                </a:r>
              </a:p>
            </p:txBody>
          </p:sp>
        </p:grpSp>
        <p:grpSp>
          <p:nvGrpSpPr>
            <p:cNvPr id="737" name="Shape 737"/>
            <p:cNvGrpSpPr/>
            <p:nvPr/>
          </p:nvGrpSpPr>
          <p:grpSpPr>
            <a:xfrm>
              <a:off x="4925065" y="5264617"/>
              <a:ext cx="787395" cy="200054"/>
              <a:chOff x="3117346" y="4677792"/>
              <a:chExt cx="967080" cy="245708"/>
            </a:xfrm>
          </p:grpSpPr>
          <p:sp>
            <p:nvSpPr>
              <p:cNvPr id="738" name="Shape 738"/>
              <p:cNvSpPr/>
              <p:nvPr/>
            </p:nvSpPr>
            <p:spPr>
              <a:xfrm>
                <a:off x="3185574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Shape 739"/>
              <p:cNvSpPr/>
              <p:nvPr/>
            </p:nvSpPr>
            <p:spPr>
              <a:xfrm>
                <a:off x="3117346" y="4677792"/>
                <a:ext cx="967080" cy="2457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Crossbow bow</a:t>
                </a:r>
              </a:p>
            </p:txBody>
          </p:sp>
        </p:grpSp>
        <p:grpSp>
          <p:nvGrpSpPr>
            <p:cNvPr id="740" name="Shape 740"/>
            <p:cNvGrpSpPr/>
            <p:nvPr/>
          </p:nvGrpSpPr>
          <p:grpSpPr>
            <a:xfrm>
              <a:off x="2564754" y="5264619"/>
              <a:ext cx="713826" cy="165565"/>
              <a:chOff x="3254467" y="4677794"/>
              <a:chExt cx="876723" cy="203347"/>
            </a:xfrm>
          </p:grpSpPr>
          <p:sp>
            <p:nvSpPr>
              <p:cNvPr id="741" name="Shape 741"/>
              <p:cNvSpPr/>
              <p:nvPr/>
            </p:nvSpPr>
            <p:spPr>
              <a:xfrm>
                <a:off x="3254467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Shape 742"/>
              <p:cNvSpPr/>
              <p:nvPr/>
            </p:nvSpPr>
            <p:spPr>
              <a:xfrm>
                <a:off x="3303726" y="4677794"/>
                <a:ext cx="772969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Longbow men</a:t>
                </a:r>
              </a:p>
            </p:txBody>
          </p:sp>
        </p:grpSp>
        <p:pic>
          <p:nvPicPr>
            <p:cNvPr id="743" name="Shape 7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1694" y="4656719"/>
              <a:ext cx="629681" cy="6296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4" name="Shape 744"/>
          <p:cNvGrpSpPr/>
          <p:nvPr/>
        </p:nvGrpSpPr>
        <p:grpSpPr>
          <a:xfrm>
            <a:off x="2476472" y="2057445"/>
            <a:ext cx="3278566" cy="932960"/>
            <a:chOff x="2476472" y="4578853"/>
            <a:chExt cx="3278566" cy="932960"/>
          </a:xfrm>
        </p:grpSpPr>
        <p:sp>
          <p:nvSpPr>
            <p:cNvPr id="745" name="Shape 745"/>
            <p:cNvSpPr/>
            <p:nvPr/>
          </p:nvSpPr>
          <p:spPr>
            <a:xfrm>
              <a:off x="2476472" y="4578853"/>
              <a:ext cx="3278566" cy="93296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2532325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3331121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4129916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4928710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0" name="Shape 7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5385" y="4599985"/>
              <a:ext cx="931737" cy="679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Shape 7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61500" y="4640230"/>
              <a:ext cx="645971" cy="645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Shape 752"/>
            <p:cNvPicPr preferRelativeResize="0"/>
            <p:nvPr/>
          </p:nvPicPr>
          <p:blipFill rotWithShape="1">
            <a:blip r:embed="rId7">
              <a:alphaModFix/>
            </a:blip>
            <a:srcRect b="33670" l="0" r="0" t="0"/>
            <a:stretch/>
          </p:blipFill>
          <p:spPr>
            <a:xfrm>
              <a:off x="4268205" y="4636580"/>
              <a:ext cx="494421" cy="6519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3" name="Shape 753"/>
            <p:cNvGrpSpPr/>
            <p:nvPr/>
          </p:nvGrpSpPr>
          <p:grpSpPr>
            <a:xfrm>
              <a:off x="3369322" y="5259844"/>
              <a:ext cx="700714" cy="164699"/>
              <a:chOff x="3201676" y="4671930"/>
              <a:chExt cx="860619" cy="202284"/>
            </a:xfrm>
          </p:grpSpPr>
          <p:sp>
            <p:nvSpPr>
              <p:cNvPr id="754" name="Shape 754"/>
              <p:cNvSpPr/>
              <p:nvPr/>
            </p:nvSpPr>
            <p:spPr>
              <a:xfrm>
                <a:off x="3201676" y="4696462"/>
                <a:ext cx="860619" cy="177752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Shape 755"/>
              <p:cNvSpPr/>
              <p:nvPr/>
            </p:nvSpPr>
            <p:spPr>
              <a:xfrm>
                <a:off x="3227623" y="4671930"/>
                <a:ext cx="787395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Midage Knight</a:t>
                </a:r>
              </a:p>
            </p:txBody>
          </p:sp>
        </p:grpSp>
        <p:grpSp>
          <p:nvGrpSpPr>
            <p:cNvPr id="756" name="Shape 756"/>
            <p:cNvGrpSpPr/>
            <p:nvPr/>
          </p:nvGrpSpPr>
          <p:grpSpPr>
            <a:xfrm>
              <a:off x="4159418" y="5266331"/>
              <a:ext cx="713826" cy="163852"/>
              <a:chOff x="3185574" y="4679898"/>
              <a:chExt cx="876723" cy="201244"/>
            </a:xfrm>
          </p:grpSpPr>
          <p:sp>
            <p:nvSpPr>
              <p:cNvPr id="757" name="Shape 757"/>
              <p:cNvSpPr/>
              <p:nvPr/>
            </p:nvSpPr>
            <p:spPr>
              <a:xfrm>
                <a:off x="3185574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Shape 758"/>
              <p:cNvSpPr/>
              <p:nvPr/>
            </p:nvSpPr>
            <p:spPr>
              <a:xfrm>
                <a:off x="3379907" y="4679898"/>
                <a:ext cx="482823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Hoplite</a:t>
                </a:r>
              </a:p>
            </p:txBody>
          </p:sp>
        </p:grpSp>
        <p:grpSp>
          <p:nvGrpSpPr>
            <p:cNvPr id="759" name="Shape 759"/>
            <p:cNvGrpSpPr/>
            <p:nvPr/>
          </p:nvGrpSpPr>
          <p:grpSpPr>
            <a:xfrm>
              <a:off x="4925065" y="5264617"/>
              <a:ext cx="787395" cy="200054"/>
              <a:chOff x="3117346" y="4677792"/>
              <a:chExt cx="967080" cy="245708"/>
            </a:xfrm>
          </p:grpSpPr>
          <p:sp>
            <p:nvSpPr>
              <p:cNvPr id="760" name="Shape 760"/>
              <p:cNvSpPr/>
              <p:nvPr/>
            </p:nvSpPr>
            <p:spPr>
              <a:xfrm>
                <a:off x="3185574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Shape 761"/>
              <p:cNvSpPr/>
              <p:nvPr/>
            </p:nvSpPr>
            <p:spPr>
              <a:xfrm>
                <a:off x="3117346" y="4677792"/>
                <a:ext cx="967080" cy="2457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Crossbow bow</a:t>
                </a:r>
              </a:p>
            </p:txBody>
          </p:sp>
        </p:grpSp>
        <p:grpSp>
          <p:nvGrpSpPr>
            <p:cNvPr id="762" name="Shape 762"/>
            <p:cNvGrpSpPr/>
            <p:nvPr/>
          </p:nvGrpSpPr>
          <p:grpSpPr>
            <a:xfrm>
              <a:off x="2564754" y="5264619"/>
              <a:ext cx="713826" cy="165565"/>
              <a:chOff x="3254467" y="4677794"/>
              <a:chExt cx="876723" cy="203347"/>
            </a:xfrm>
          </p:grpSpPr>
          <p:sp>
            <p:nvSpPr>
              <p:cNvPr id="763" name="Shape 763"/>
              <p:cNvSpPr/>
              <p:nvPr/>
            </p:nvSpPr>
            <p:spPr>
              <a:xfrm>
                <a:off x="3254467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Shape 764"/>
              <p:cNvSpPr/>
              <p:nvPr/>
            </p:nvSpPr>
            <p:spPr>
              <a:xfrm>
                <a:off x="3303726" y="4677794"/>
                <a:ext cx="772969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Longbow men</a:t>
                </a:r>
              </a:p>
            </p:txBody>
          </p:sp>
        </p:grpSp>
        <p:pic>
          <p:nvPicPr>
            <p:cNvPr id="765" name="Shape 7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1694" y="4656719"/>
              <a:ext cx="629681" cy="6296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6" name="Shape 766"/>
          <p:cNvGrpSpPr/>
          <p:nvPr/>
        </p:nvGrpSpPr>
        <p:grpSpPr>
          <a:xfrm>
            <a:off x="2476472" y="1116514"/>
            <a:ext cx="3278566" cy="932960"/>
            <a:chOff x="2476472" y="4578853"/>
            <a:chExt cx="3278566" cy="932960"/>
          </a:xfrm>
        </p:grpSpPr>
        <p:sp>
          <p:nvSpPr>
            <p:cNvPr id="767" name="Shape 767"/>
            <p:cNvSpPr/>
            <p:nvPr/>
          </p:nvSpPr>
          <p:spPr>
            <a:xfrm>
              <a:off x="2476472" y="4578853"/>
              <a:ext cx="3278566" cy="93296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2532325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3331121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5B9BD5"/>
            </a:solidFill>
            <a:ln cap="flat" cmpd="sng" w="28575">
              <a:solidFill>
                <a:srgbClr val="FFFF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4129916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4928710" y="462172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2" name="Shape 7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45385" y="4599985"/>
              <a:ext cx="931737" cy="679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Shape 7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61500" y="4640230"/>
              <a:ext cx="645971" cy="645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Shape 774"/>
            <p:cNvPicPr preferRelativeResize="0"/>
            <p:nvPr/>
          </p:nvPicPr>
          <p:blipFill rotWithShape="1">
            <a:blip r:embed="rId7">
              <a:alphaModFix/>
            </a:blip>
            <a:srcRect b="33670" l="0" r="0" t="0"/>
            <a:stretch/>
          </p:blipFill>
          <p:spPr>
            <a:xfrm>
              <a:off x="4268205" y="4636580"/>
              <a:ext cx="494421" cy="6519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5" name="Shape 775"/>
            <p:cNvGrpSpPr/>
            <p:nvPr/>
          </p:nvGrpSpPr>
          <p:grpSpPr>
            <a:xfrm>
              <a:off x="3369322" y="5259844"/>
              <a:ext cx="700714" cy="164699"/>
              <a:chOff x="3201676" y="4671930"/>
              <a:chExt cx="860619" cy="202284"/>
            </a:xfrm>
          </p:grpSpPr>
          <p:sp>
            <p:nvSpPr>
              <p:cNvPr id="776" name="Shape 776"/>
              <p:cNvSpPr/>
              <p:nvPr/>
            </p:nvSpPr>
            <p:spPr>
              <a:xfrm>
                <a:off x="3201676" y="4696462"/>
                <a:ext cx="860619" cy="177752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Shape 777"/>
              <p:cNvSpPr/>
              <p:nvPr/>
            </p:nvSpPr>
            <p:spPr>
              <a:xfrm>
                <a:off x="3227623" y="4671930"/>
                <a:ext cx="787395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Midage Knight</a:t>
                </a:r>
              </a:p>
            </p:txBody>
          </p:sp>
        </p:grpSp>
        <p:grpSp>
          <p:nvGrpSpPr>
            <p:cNvPr id="778" name="Shape 778"/>
            <p:cNvGrpSpPr/>
            <p:nvPr/>
          </p:nvGrpSpPr>
          <p:grpSpPr>
            <a:xfrm>
              <a:off x="4159418" y="5266331"/>
              <a:ext cx="713826" cy="163852"/>
              <a:chOff x="3185574" y="4679898"/>
              <a:chExt cx="876723" cy="201244"/>
            </a:xfrm>
          </p:grpSpPr>
          <p:sp>
            <p:nvSpPr>
              <p:cNvPr id="779" name="Shape 779"/>
              <p:cNvSpPr/>
              <p:nvPr/>
            </p:nvSpPr>
            <p:spPr>
              <a:xfrm>
                <a:off x="3185574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Shape 780"/>
              <p:cNvSpPr/>
              <p:nvPr/>
            </p:nvSpPr>
            <p:spPr>
              <a:xfrm>
                <a:off x="3379907" y="4679898"/>
                <a:ext cx="482823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Hoplite</a:t>
                </a:r>
              </a:p>
            </p:txBody>
          </p:sp>
        </p:grpSp>
        <p:grpSp>
          <p:nvGrpSpPr>
            <p:cNvPr id="781" name="Shape 781"/>
            <p:cNvGrpSpPr/>
            <p:nvPr/>
          </p:nvGrpSpPr>
          <p:grpSpPr>
            <a:xfrm>
              <a:off x="4925065" y="5264617"/>
              <a:ext cx="787395" cy="200054"/>
              <a:chOff x="3117346" y="4677792"/>
              <a:chExt cx="967080" cy="245708"/>
            </a:xfrm>
          </p:grpSpPr>
          <p:sp>
            <p:nvSpPr>
              <p:cNvPr id="782" name="Shape 782"/>
              <p:cNvSpPr/>
              <p:nvPr/>
            </p:nvSpPr>
            <p:spPr>
              <a:xfrm>
                <a:off x="3185574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Shape 783"/>
              <p:cNvSpPr/>
              <p:nvPr/>
            </p:nvSpPr>
            <p:spPr>
              <a:xfrm>
                <a:off x="3117346" y="4677792"/>
                <a:ext cx="967080" cy="2457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Crossbow bow</a:t>
                </a:r>
              </a:p>
            </p:txBody>
          </p:sp>
        </p:grpSp>
        <p:grpSp>
          <p:nvGrpSpPr>
            <p:cNvPr id="784" name="Shape 784"/>
            <p:cNvGrpSpPr/>
            <p:nvPr/>
          </p:nvGrpSpPr>
          <p:grpSpPr>
            <a:xfrm>
              <a:off x="2564754" y="5264619"/>
              <a:ext cx="713826" cy="165565"/>
              <a:chOff x="3254467" y="4677794"/>
              <a:chExt cx="876723" cy="203347"/>
            </a:xfrm>
          </p:grpSpPr>
          <p:sp>
            <p:nvSpPr>
              <p:cNvPr id="785" name="Shape 785"/>
              <p:cNvSpPr/>
              <p:nvPr/>
            </p:nvSpPr>
            <p:spPr>
              <a:xfrm>
                <a:off x="3254467" y="4696462"/>
                <a:ext cx="876723" cy="184680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Shape 786"/>
              <p:cNvSpPr/>
              <p:nvPr/>
            </p:nvSpPr>
            <p:spPr>
              <a:xfrm>
                <a:off x="3303726" y="4677794"/>
                <a:ext cx="772969" cy="200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b="0" i="0" lang="ko-KR" sz="7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Longbow men</a:t>
                </a:r>
              </a:p>
            </p:txBody>
          </p:sp>
        </p:grpSp>
        <p:pic>
          <p:nvPicPr>
            <p:cNvPr id="787" name="Shape 78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41694" y="4656719"/>
              <a:ext cx="629681" cy="629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8" name="Shape 788"/>
          <p:cNvSpPr/>
          <p:nvPr/>
        </p:nvSpPr>
        <p:spPr>
          <a:xfrm>
            <a:off x="2476471" y="803081"/>
            <a:ext cx="3278567" cy="313431"/>
          </a:xfrm>
          <a:prstGeom prst="rect">
            <a:avLst/>
          </a:prstGeom>
          <a:solidFill>
            <a:srgbClr val="171616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Soldier Training</a:t>
            </a:r>
          </a:p>
        </p:txBody>
      </p:sp>
      <p:grpSp>
        <p:nvGrpSpPr>
          <p:cNvPr id="789" name="Shape 789"/>
          <p:cNvGrpSpPr/>
          <p:nvPr/>
        </p:nvGrpSpPr>
        <p:grpSpPr>
          <a:xfrm>
            <a:off x="4920853" y="3027998"/>
            <a:ext cx="768699" cy="858511"/>
            <a:chOff x="4920853" y="1159383"/>
            <a:chExt cx="768699" cy="858511"/>
          </a:xfrm>
        </p:grpSpPr>
        <p:sp>
          <p:nvSpPr>
            <p:cNvPr id="790" name="Shape 790"/>
            <p:cNvSpPr/>
            <p:nvPr/>
          </p:nvSpPr>
          <p:spPr>
            <a:xfrm>
              <a:off x="4920853" y="115938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>
                <a:alpha val="80000"/>
              </a:srgb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1" name="Shape 79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86925" y="1424154"/>
              <a:ext cx="246261" cy="317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" name="Shape 792"/>
          <p:cNvGrpSpPr/>
          <p:nvPr/>
        </p:nvGrpSpPr>
        <p:grpSpPr>
          <a:xfrm>
            <a:off x="4920853" y="3974208"/>
            <a:ext cx="768699" cy="858511"/>
            <a:chOff x="4920853" y="1159383"/>
            <a:chExt cx="768699" cy="858511"/>
          </a:xfrm>
        </p:grpSpPr>
        <p:sp>
          <p:nvSpPr>
            <p:cNvPr id="793" name="Shape 793"/>
            <p:cNvSpPr/>
            <p:nvPr/>
          </p:nvSpPr>
          <p:spPr>
            <a:xfrm>
              <a:off x="4920853" y="115938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>
                <a:alpha val="71372"/>
              </a:srgb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4" name="Shape 79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86925" y="1424154"/>
              <a:ext cx="246261" cy="317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Shape 795"/>
          <p:cNvGrpSpPr/>
          <p:nvPr/>
        </p:nvGrpSpPr>
        <p:grpSpPr>
          <a:xfrm>
            <a:off x="3330866" y="3974208"/>
            <a:ext cx="768699" cy="858511"/>
            <a:chOff x="4920853" y="1159383"/>
            <a:chExt cx="768699" cy="858511"/>
          </a:xfrm>
        </p:grpSpPr>
        <p:sp>
          <p:nvSpPr>
            <p:cNvPr id="796" name="Shape 796"/>
            <p:cNvSpPr/>
            <p:nvPr/>
          </p:nvSpPr>
          <p:spPr>
            <a:xfrm>
              <a:off x="4920853" y="115938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>
                <a:alpha val="71372"/>
              </a:srgb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7" name="Shape 79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86925" y="1424154"/>
              <a:ext cx="246261" cy="317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8" name="Shape 798"/>
          <p:cNvGrpSpPr/>
          <p:nvPr/>
        </p:nvGrpSpPr>
        <p:grpSpPr>
          <a:xfrm>
            <a:off x="2526897" y="3974208"/>
            <a:ext cx="768699" cy="858511"/>
            <a:chOff x="4920853" y="1159383"/>
            <a:chExt cx="768699" cy="858511"/>
          </a:xfrm>
        </p:grpSpPr>
        <p:sp>
          <p:nvSpPr>
            <p:cNvPr id="799" name="Shape 799"/>
            <p:cNvSpPr/>
            <p:nvPr/>
          </p:nvSpPr>
          <p:spPr>
            <a:xfrm>
              <a:off x="4920853" y="115938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>
                <a:alpha val="71372"/>
              </a:srgb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0" name="Shape 8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86925" y="1424154"/>
              <a:ext cx="246261" cy="317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1" name="Shape 801"/>
          <p:cNvGrpSpPr/>
          <p:nvPr/>
        </p:nvGrpSpPr>
        <p:grpSpPr>
          <a:xfrm>
            <a:off x="3330866" y="4927093"/>
            <a:ext cx="768699" cy="858511"/>
            <a:chOff x="4920853" y="1159383"/>
            <a:chExt cx="768699" cy="858511"/>
          </a:xfrm>
        </p:grpSpPr>
        <p:sp>
          <p:nvSpPr>
            <p:cNvPr id="802" name="Shape 802"/>
            <p:cNvSpPr/>
            <p:nvPr/>
          </p:nvSpPr>
          <p:spPr>
            <a:xfrm>
              <a:off x="4920853" y="115938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>
                <a:alpha val="71372"/>
              </a:srgb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3" name="Shape 80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86925" y="1424154"/>
              <a:ext cx="246261" cy="317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4" name="Shape 804"/>
          <p:cNvGrpSpPr/>
          <p:nvPr/>
        </p:nvGrpSpPr>
        <p:grpSpPr>
          <a:xfrm>
            <a:off x="2526897" y="4936254"/>
            <a:ext cx="768699" cy="858511"/>
            <a:chOff x="4920853" y="1159383"/>
            <a:chExt cx="768699" cy="858511"/>
          </a:xfrm>
        </p:grpSpPr>
        <p:sp>
          <p:nvSpPr>
            <p:cNvPr id="805" name="Shape 805"/>
            <p:cNvSpPr/>
            <p:nvPr/>
          </p:nvSpPr>
          <p:spPr>
            <a:xfrm>
              <a:off x="4920853" y="115938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>
                <a:alpha val="71372"/>
              </a:srgb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6" name="Shape 80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86925" y="1424154"/>
              <a:ext cx="246261" cy="317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7" name="Shape 807"/>
          <p:cNvSpPr/>
          <p:nvPr/>
        </p:nvSpPr>
        <p:spPr>
          <a:xfrm>
            <a:off x="6550878" y="231067"/>
            <a:ext cx="5518671" cy="9589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전체 목록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훈련이 불가능한 유닛까지 전부볼 수 있다. (국가 유닛은 국가 선택 전까지는 ? 유닛)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훈련이 불가능한 유닛은 자물쇠 등으로 비활성화 처리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아이콘을 터치하면 select, 하단의 detail, training 버튼이 활성화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선택한 유닛은 Training, Detail 버튼을 눌러 해당 메뉴로 이동한다.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상/하로 스크롤이 가능하다.</a:t>
            </a:r>
          </a:p>
        </p:txBody>
      </p:sp>
      <p:cxnSp>
        <p:nvCxnSpPr>
          <p:cNvPr id="808" name="Shape 808"/>
          <p:cNvCxnSpPr>
            <a:stCxn id="807" idx="1"/>
            <a:endCxn id="767" idx="3"/>
          </p:cNvCxnSpPr>
          <p:nvPr/>
        </p:nvCxnSpPr>
        <p:spPr>
          <a:xfrm flipH="1">
            <a:off x="5754978" y="710542"/>
            <a:ext cx="795900" cy="872400"/>
          </a:xfrm>
          <a:prstGeom prst="bentConnector3">
            <a:avLst>
              <a:gd fmla="val 725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09" name="Shape 8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8205" y="3147809"/>
            <a:ext cx="494421" cy="494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Shape 810"/>
          <p:cNvGrpSpPr/>
          <p:nvPr/>
        </p:nvGrpSpPr>
        <p:grpSpPr>
          <a:xfrm>
            <a:off x="4133196" y="3974208"/>
            <a:ext cx="768699" cy="858511"/>
            <a:chOff x="4920853" y="1159383"/>
            <a:chExt cx="768699" cy="858511"/>
          </a:xfrm>
        </p:grpSpPr>
        <p:sp>
          <p:nvSpPr>
            <p:cNvPr id="811" name="Shape 811"/>
            <p:cNvSpPr/>
            <p:nvPr/>
          </p:nvSpPr>
          <p:spPr>
            <a:xfrm>
              <a:off x="4920853" y="115938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>
                <a:alpha val="71372"/>
              </a:srgb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2" name="Shape 8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86925" y="1424154"/>
              <a:ext cx="246261" cy="317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Shape 813"/>
          <p:cNvGrpSpPr/>
          <p:nvPr/>
        </p:nvGrpSpPr>
        <p:grpSpPr>
          <a:xfrm>
            <a:off x="4133196" y="4927095"/>
            <a:ext cx="768699" cy="858511"/>
            <a:chOff x="4920853" y="1159383"/>
            <a:chExt cx="768699" cy="858511"/>
          </a:xfrm>
        </p:grpSpPr>
        <p:sp>
          <p:nvSpPr>
            <p:cNvPr id="814" name="Shape 814"/>
            <p:cNvSpPr/>
            <p:nvPr/>
          </p:nvSpPr>
          <p:spPr>
            <a:xfrm>
              <a:off x="4920853" y="115938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>
                <a:alpha val="71372"/>
              </a:srgb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5" name="Shape 8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86925" y="1424154"/>
              <a:ext cx="246261" cy="317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6" name="Shape 816"/>
          <p:cNvGrpSpPr/>
          <p:nvPr/>
        </p:nvGrpSpPr>
        <p:grpSpPr>
          <a:xfrm>
            <a:off x="4133892" y="3027998"/>
            <a:ext cx="768699" cy="858511"/>
            <a:chOff x="4920853" y="1159383"/>
            <a:chExt cx="768699" cy="858511"/>
          </a:xfrm>
        </p:grpSpPr>
        <p:sp>
          <p:nvSpPr>
            <p:cNvPr id="817" name="Shape 817"/>
            <p:cNvSpPr/>
            <p:nvPr/>
          </p:nvSpPr>
          <p:spPr>
            <a:xfrm>
              <a:off x="4920853" y="1159383"/>
              <a:ext cx="768699" cy="858511"/>
            </a:xfrm>
            <a:prstGeom prst="roundRect">
              <a:avLst>
                <a:gd fmla="val 16667" name="adj"/>
              </a:avLst>
            </a:prstGeom>
            <a:solidFill>
              <a:srgbClr val="171616">
                <a:alpha val="80000"/>
              </a:srgbClr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8" name="Shape 8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86925" y="1424154"/>
              <a:ext cx="246261" cy="3176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19" name="Shape 819"/>
          <p:cNvCxnSpPr/>
          <p:nvPr/>
        </p:nvCxnSpPr>
        <p:spPr>
          <a:xfrm flipH="1">
            <a:off x="5724976" y="1505841"/>
            <a:ext cx="825899" cy="812399"/>
          </a:xfrm>
          <a:prstGeom prst="bentConnector3">
            <a:avLst>
              <a:gd fmla="val 55714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20" name="Shape 820"/>
          <p:cNvSpPr/>
          <p:nvPr/>
        </p:nvSpPr>
        <p:spPr>
          <a:xfrm>
            <a:off x="6550878" y="1754852"/>
            <a:ext cx="5518671" cy="2934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고유 유닛은 국가 선택 전일 경우, ? 표시</a:t>
            </a:r>
          </a:p>
        </p:txBody>
      </p:sp>
      <p:cxnSp>
        <p:nvCxnSpPr>
          <p:cNvPr id="821" name="Shape 821"/>
          <p:cNvCxnSpPr>
            <a:stCxn id="820" idx="1"/>
            <a:endCxn id="817" idx="3"/>
          </p:cNvCxnSpPr>
          <p:nvPr/>
        </p:nvCxnSpPr>
        <p:spPr>
          <a:xfrm flipH="1">
            <a:off x="4902678" y="1901560"/>
            <a:ext cx="1648200" cy="1555800"/>
          </a:xfrm>
          <a:prstGeom prst="bentConnector3">
            <a:avLst>
              <a:gd fmla="val 1854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22" name="Shape 822"/>
          <p:cNvSpPr/>
          <p:nvPr/>
        </p:nvSpPr>
        <p:spPr>
          <a:xfrm>
            <a:off x="3639728" y="5998351"/>
            <a:ext cx="1049480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3763650" y="6127850"/>
            <a:ext cx="825899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DETAIL</a:t>
            </a:r>
          </a:p>
        </p:txBody>
      </p:sp>
      <p:sp>
        <p:nvSpPr>
          <p:cNvPr id="824" name="Shape 824"/>
          <p:cNvSpPr/>
          <p:nvPr/>
        </p:nvSpPr>
        <p:spPr>
          <a:xfrm>
            <a:off x="6550878" y="1359133"/>
            <a:ext cx="5518671" cy="2934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상세 정보 Ui 바로가기 버튼</a:t>
            </a:r>
          </a:p>
        </p:txBody>
      </p:sp>
      <p:sp>
        <p:nvSpPr>
          <p:cNvPr id="825" name="Shape 825"/>
          <p:cNvSpPr/>
          <p:nvPr/>
        </p:nvSpPr>
        <p:spPr>
          <a:xfrm>
            <a:off x="6550878" y="2207884"/>
            <a:ext cx="5518671" cy="2934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상세 정보 / 훈련 바로가기 버튼</a:t>
            </a:r>
          </a:p>
        </p:txBody>
      </p:sp>
      <p:cxnSp>
        <p:nvCxnSpPr>
          <p:cNvPr id="826" name="Shape 826"/>
          <p:cNvCxnSpPr>
            <a:stCxn id="825" idx="1"/>
            <a:endCxn id="677" idx="3"/>
          </p:cNvCxnSpPr>
          <p:nvPr/>
        </p:nvCxnSpPr>
        <p:spPr>
          <a:xfrm flipH="1">
            <a:off x="5827878" y="2354592"/>
            <a:ext cx="723000" cy="3901800"/>
          </a:xfrm>
          <a:prstGeom prst="bentConnector3">
            <a:avLst>
              <a:gd fmla="val 1869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27" name="Shape 827"/>
          <p:cNvSpPr/>
          <p:nvPr/>
        </p:nvSpPr>
        <p:spPr>
          <a:xfrm>
            <a:off x="2350302" y="4256382"/>
            <a:ext cx="3535200" cy="15660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/>
        </p:nvSpPr>
        <p:spPr>
          <a:xfrm>
            <a:off x="178918" y="229106"/>
            <a:ext cx="1189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정보</a:t>
            </a:r>
          </a:p>
        </p:txBody>
      </p:sp>
      <p:pic>
        <p:nvPicPr>
          <p:cNvPr id="833" name="Shape 8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913" y="302759"/>
            <a:ext cx="3531050" cy="6277426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/>
          <p:nvPr/>
        </p:nvSpPr>
        <p:spPr>
          <a:xfrm>
            <a:off x="2350302" y="5857110"/>
            <a:ext cx="3533660" cy="5767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5" name="Shape 835"/>
          <p:cNvGrpSpPr/>
          <p:nvPr/>
        </p:nvGrpSpPr>
        <p:grpSpPr>
          <a:xfrm>
            <a:off x="2429815" y="5939362"/>
            <a:ext cx="803464" cy="579976"/>
            <a:chOff x="2429816" y="5901771"/>
            <a:chExt cx="803464" cy="579976"/>
          </a:xfrm>
        </p:grpSpPr>
        <p:sp>
          <p:nvSpPr>
            <p:cNvPr id="836" name="Shape 836"/>
            <p:cNvSpPr/>
            <p:nvPr/>
          </p:nvSpPr>
          <p:spPr>
            <a:xfrm>
              <a:off x="2429816" y="5901771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Shape 837"/>
            <p:cNvSpPr/>
            <p:nvPr/>
          </p:nvSpPr>
          <p:spPr>
            <a:xfrm rot="10800000">
              <a:off x="2515980" y="5949637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8" name="Shape 838"/>
          <p:cNvSpPr/>
          <p:nvPr/>
        </p:nvSpPr>
        <p:spPr>
          <a:xfrm>
            <a:off x="3233280" y="302760"/>
            <a:ext cx="2650685" cy="22202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839" name="Shape 839"/>
          <p:cNvSpPr/>
          <p:nvPr/>
        </p:nvSpPr>
        <p:spPr>
          <a:xfrm>
            <a:off x="2350302" y="302760"/>
            <a:ext cx="882974" cy="29132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Menu name</a:t>
            </a:r>
          </a:p>
        </p:txBody>
      </p:sp>
      <p:pic>
        <p:nvPicPr>
          <p:cNvPr id="840" name="Shape 840"/>
          <p:cNvPicPr preferRelativeResize="0"/>
          <p:nvPr/>
        </p:nvPicPr>
        <p:blipFill rotWithShape="1">
          <a:blip r:embed="rId4">
            <a:alphaModFix/>
          </a:blip>
          <a:srcRect b="906" l="17029" r="12988" t="13341"/>
          <a:stretch/>
        </p:blipFill>
        <p:spPr>
          <a:xfrm>
            <a:off x="2637800" y="1683891"/>
            <a:ext cx="2982015" cy="2666039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/>
          <p:nvPr/>
        </p:nvSpPr>
        <p:spPr>
          <a:xfrm>
            <a:off x="2569751" y="1246261"/>
            <a:ext cx="3094734" cy="26361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Shape 842"/>
          <p:cNvSpPr txBox="1"/>
          <p:nvPr/>
        </p:nvSpPr>
        <p:spPr>
          <a:xfrm>
            <a:off x="3545928" y="1236833"/>
            <a:ext cx="1183335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Midage Knight</a:t>
            </a:r>
          </a:p>
        </p:txBody>
      </p:sp>
      <p:sp>
        <p:nvSpPr>
          <p:cNvPr id="843" name="Shape 843"/>
          <p:cNvSpPr/>
          <p:nvPr/>
        </p:nvSpPr>
        <p:spPr>
          <a:xfrm>
            <a:off x="2352113" y="594081"/>
            <a:ext cx="3530014" cy="6504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44" name="Shape 844"/>
          <p:cNvSpPr/>
          <p:nvPr/>
        </p:nvSpPr>
        <p:spPr>
          <a:xfrm rot="5400000">
            <a:off x="5642436" y="2840794"/>
            <a:ext cx="206734" cy="178218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Shape 845"/>
          <p:cNvSpPr/>
          <p:nvPr/>
        </p:nvSpPr>
        <p:spPr>
          <a:xfrm rot="-5400000">
            <a:off x="2380928" y="2840792"/>
            <a:ext cx="206737" cy="178222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Shape 846"/>
          <p:cNvSpPr/>
          <p:nvPr/>
        </p:nvSpPr>
        <p:spPr>
          <a:xfrm>
            <a:off x="2343466" y="5256901"/>
            <a:ext cx="3544336" cy="68246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47" name="Shape 847"/>
          <p:cNvSpPr/>
          <p:nvPr/>
        </p:nvSpPr>
        <p:spPr>
          <a:xfrm>
            <a:off x="6550878" y="231068"/>
            <a:ext cx="5518671" cy="4527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유닛의 staus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공격 / 방어 / 체력 / 속도 / 사거리 / 적재량</a:t>
            </a:r>
          </a:p>
        </p:txBody>
      </p:sp>
      <p:cxnSp>
        <p:nvCxnSpPr>
          <p:cNvPr id="848" name="Shape 848"/>
          <p:cNvCxnSpPr>
            <a:stCxn id="847" idx="1"/>
          </p:cNvCxnSpPr>
          <p:nvPr/>
        </p:nvCxnSpPr>
        <p:spPr>
          <a:xfrm flipH="1">
            <a:off x="5664378" y="457439"/>
            <a:ext cx="886500" cy="4533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49" name="Shape 849"/>
          <p:cNvSpPr/>
          <p:nvPr/>
        </p:nvSpPr>
        <p:spPr>
          <a:xfrm>
            <a:off x="6550878" y="838491"/>
            <a:ext cx="5518671" cy="2934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유닛에 대한 설명 string. 최대 300자</a:t>
            </a:r>
          </a:p>
        </p:txBody>
      </p:sp>
      <p:cxnSp>
        <p:nvCxnSpPr>
          <p:cNvPr id="850" name="Shape 850"/>
          <p:cNvCxnSpPr>
            <a:stCxn id="849" idx="1"/>
          </p:cNvCxnSpPr>
          <p:nvPr/>
        </p:nvCxnSpPr>
        <p:spPr>
          <a:xfrm flipH="1">
            <a:off x="5664378" y="985198"/>
            <a:ext cx="886500" cy="4450500"/>
          </a:xfrm>
          <a:prstGeom prst="bentConnector3">
            <a:avLst>
              <a:gd fmla="val 2273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851" name="Shape 8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6658" y="30182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Shape 852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3" name="Shape 853"/>
          <p:cNvGrpSpPr/>
          <p:nvPr/>
        </p:nvGrpSpPr>
        <p:grpSpPr>
          <a:xfrm>
            <a:off x="2350302" y="302760"/>
            <a:ext cx="3523457" cy="291322"/>
            <a:chOff x="2350302" y="302760"/>
            <a:chExt cx="3523457" cy="291322"/>
          </a:xfrm>
        </p:grpSpPr>
        <p:sp>
          <p:nvSpPr>
            <p:cNvPr id="854" name="Shape 854"/>
            <p:cNvSpPr/>
            <p:nvPr/>
          </p:nvSpPr>
          <p:spPr>
            <a:xfrm>
              <a:off x="3233280" y="302760"/>
              <a:ext cx="2640479" cy="22202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List</a:t>
              </a:r>
            </a:p>
          </p:txBody>
        </p:sp>
        <p:sp>
          <p:nvSpPr>
            <p:cNvPr id="855" name="Shape 855"/>
            <p:cNvSpPr/>
            <p:nvPr/>
          </p:nvSpPr>
          <p:spPr>
            <a:xfrm>
              <a:off x="2350302" y="302760"/>
              <a:ext cx="882974" cy="29132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Menu name</a:t>
              </a:r>
            </a:p>
          </p:txBody>
        </p:sp>
      </p:grpSp>
      <p:sp>
        <p:nvSpPr>
          <p:cNvPr id="856" name="Shape 856"/>
          <p:cNvSpPr/>
          <p:nvPr/>
        </p:nvSpPr>
        <p:spPr>
          <a:xfrm rot="5400000">
            <a:off x="5618829" y="2850184"/>
            <a:ext cx="206734" cy="178218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Shape 857"/>
          <p:cNvSpPr/>
          <p:nvPr/>
        </p:nvSpPr>
        <p:spPr>
          <a:xfrm rot="-5400000">
            <a:off x="2380927" y="2850183"/>
            <a:ext cx="206737" cy="178222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8" name="Shape 858"/>
          <p:cNvCxnSpPr/>
          <p:nvPr/>
        </p:nvCxnSpPr>
        <p:spPr>
          <a:xfrm>
            <a:off x="2176233" y="1378116"/>
            <a:ext cx="383330" cy="76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9" name="Shape 859"/>
          <p:cNvSpPr/>
          <p:nvPr/>
        </p:nvSpPr>
        <p:spPr>
          <a:xfrm>
            <a:off x="2352113" y="594081"/>
            <a:ext cx="3530014" cy="6504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860" name="Shape 860"/>
          <p:cNvSpPr/>
          <p:nvPr/>
        </p:nvSpPr>
        <p:spPr>
          <a:xfrm>
            <a:off x="2343466" y="5256901"/>
            <a:ext cx="3544336" cy="68246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861" name="Shape 861"/>
          <p:cNvPicPr preferRelativeResize="0"/>
          <p:nvPr/>
        </p:nvPicPr>
        <p:blipFill rotWithShape="1">
          <a:blip r:embed="rId4">
            <a:alphaModFix/>
          </a:blip>
          <a:srcRect b="906" l="17029" r="12988" t="13341"/>
          <a:stretch/>
        </p:blipFill>
        <p:spPr>
          <a:xfrm>
            <a:off x="2637800" y="1681967"/>
            <a:ext cx="2982015" cy="2666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Shape 862"/>
          <p:cNvGrpSpPr/>
          <p:nvPr/>
        </p:nvGrpSpPr>
        <p:grpSpPr>
          <a:xfrm>
            <a:off x="2530267" y="4357512"/>
            <a:ext cx="3134190" cy="897927"/>
            <a:chOff x="6839439" y="4349932"/>
            <a:chExt cx="3134190" cy="897927"/>
          </a:xfrm>
        </p:grpSpPr>
        <p:sp>
          <p:nvSpPr>
            <p:cNvPr id="863" name="Shape 863"/>
            <p:cNvSpPr/>
            <p:nvPr/>
          </p:nvSpPr>
          <p:spPr>
            <a:xfrm>
              <a:off x="6878863" y="4349932"/>
              <a:ext cx="3094766" cy="24559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>
              <a:off x="6878863" y="4587467"/>
              <a:ext cx="3094766" cy="660392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Shape 865"/>
            <p:cNvGrpSpPr/>
            <p:nvPr/>
          </p:nvGrpSpPr>
          <p:grpSpPr>
            <a:xfrm>
              <a:off x="7010893" y="4360978"/>
              <a:ext cx="624916" cy="215443"/>
              <a:chOff x="2749015" y="3079113"/>
              <a:chExt cx="624916" cy="215443"/>
            </a:xfrm>
          </p:grpSpPr>
          <p:sp>
            <p:nvSpPr>
              <p:cNvPr id="866" name="Shape 866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Shape 867"/>
              <p:cNvSpPr txBox="1"/>
              <p:nvPr/>
            </p:nvSpPr>
            <p:spPr>
              <a:xfrm>
                <a:off x="2891108" y="3079113"/>
                <a:ext cx="4828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868" name="Shape 868"/>
            <p:cNvGrpSpPr/>
            <p:nvPr/>
          </p:nvGrpSpPr>
          <p:grpSpPr>
            <a:xfrm>
              <a:off x="9238034" y="4360978"/>
              <a:ext cx="624916" cy="215443"/>
              <a:chOff x="2749015" y="3079113"/>
              <a:chExt cx="624916" cy="215443"/>
            </a:xfrm>
          </p:grpSpPr>
          <p:sp>
            <p:nvSpPr>
              <p:cNvPr id="869" name="Shape 869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Shape 870"/>
              <p:cNvSpPr txBox="1"/>
              <p:nvPr/>
            </p:nvSpPr>
            <p:spPr>
              <a:xfrm>
                <a:off x="2891108" y="3079113"/>
                <a:ext cx="4828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871" name="Shape 871"/>
            <p:cNvGrpSpPr/>
            <p:nvPr/>
          </p:nvGrpSpPr>
          <p:grpSpPr>
            <a:xfrm>
              <a:off x="8495654" y="4360978"/>
              <a:ext cx="624916" cy="215443"/>
              <a:chOff x="2749015" y="3079113"/>
              <a:chExt cx="624916" cy="215443"/>
            </a:xfrm>
          </p:grpSpPr>
          <p:sp>
            <p:nvSpPr>
              <p:cNvPr id="872" name="Shape 872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Shape 873"/>
              <p:cNvSpPr txBox="1"/>
              <p:nvPr/>
            </p:nvSpPr>
            <p:spPr>
              <a:xfrm>
                <a:off x="2891108" y="3079113"/>
                <a:ext cx="4828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874" name="Shape 874"/>
            <p:cNvGrpSpPr/>
            <p:nvPr/>
          </p:nvGrpSpPr>
          <p:grpSpPr>
            <a:xfrm>
              <a:off x="7753274" y="4360978"/>
              <a:ext cx="624916" cy="215443"/>
              <a:chOff x="2749015" y="3079113"/>
              <a:chExt cx="624916" cy="215443"/>
            </a:xfrm>
          </p:grpSpPr>
          <p:sp>
            <p:nvSpPr>
              <p:cNvPr id="875" name="Shape 875"/>
              <p:cNvSpPr/>
              <p:nvPr/>
            </p:nvSpPr>
            <p:spPr>
              <a:xfrm>
                <a:off x="2749015" y="3109057"/>
                <a:ext cx="165064" cy="165064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Shape 876"/>
              <p:cNvSpPr txBox="1"/>
              <p:nvPr/>
            </p:nvSpPr>
            <p:spPr>
              <a:xfrm>
                <a:off x="2891108" y="3079113"/>
                <a:ext cx="482823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sp>
          <p:nvSpPr>
            <p:cNvPr id="877" name="Shape 877"/>
            <p:cNvSpPr/>
            <p:nvPr/>
          </p:nvSpPr>
          <p:spPr>
            <a:xfrm>
              <a:off x="7410702" y="4857498"/>
              <a:ext cx="1899160" cy="152462"/>
            </a:xfrm>
            <a:prstGeom prst="rect">
              <a:avLst/>
            </a:prstGeom>
            <a:solidFill>
              <a:srgbClr val="26262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8925957" y="4778273"/>
              <a:ext cx="133469" cy="316398"/>
            </a:xfrm>
            <a:prstGeom prst="rect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7107185" y="4773580"/>
              <a:ext cx="184730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9372564" y="4758517"/>
              <a:ext cx="535972" cy="34605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9320677" y="4805667"/>
              <a:ext cx="61266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+1200</a:t>
              </a:r>
            </a:p>
          </p:txBody>
        </p:sp>
        <p:sp>
          <p:nvSpPr>
            <p:cNvPr id="882" name="Shape 882"/>
            <p:cNvSpPr txBox="1"/>
            <p:nvPr/>
          </p:nvSpPr>
          <p:spPr>
            <a:xfrm>
              <a:off x="6839439" y="4813310"/>
              <a:ext cx="62709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954200</a:t>
              </a:r>
            </a:p>
          </p:txBody>
        </p:sp>
      </p:grpSp>
      <p:grpSp>
        <p:nvGrpSpPr>
          <p:cNvPr id="883" name="Shape 883"/>
          <p:cNvGrpSpPr/>
          <p:nvPr/>
        </p:nvGrpSpPr>
        <p:grpSpPr>
          <a:xfrm>
            <a:off x="2429815" y="5939362"/>
            <a:ext cx="3398208" cy="579976"/>
            <a:chOff x="2429815" y="5939362"/>
            <a:chExt cx="3398208" cy="579976"/>
          </a:xfrm>
        </p:grpSpPr>
        <p:grpSp>
          <p:nvGrpSpPr>
            <p:cNvPr id="884" name="Shape 884"/>
            <p:cNvGrpSpPr/>
            <p:nvPr/>
          </p:nvGrpSpPr>
          <p:grpSpPr>
            <a:xfrm>
              <a:off x="3495717" y="5965156"/>
              <a:ext cx="2332305" cy="553824"/>
              <a:chOff x="3495717" y="5964319"/>
              <a:chExt cx="2332305" cy="553824"/>
            </a:xfrm>
          </p:grpSpPr>
          <p:sp>
            <p:nvSpPr>
              <p:cNvPr id="885" name="Shape 885"/>
              <p:cNvSpPr/>
              <p:nvPr/>
            </p:nvSpPr>
            <p:spPr>
              <a:xfrm>
                <a:off x="4778542" y="5998351"/>
                <a:ext cx="1049480" cy="516098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00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Shape 886"/>
              <p:cNvSpPr/>
              <p:nvPr/>
            </p:nvSpPr>
            <p:spPr>
              <a:xfrm>
                <a:off x="4841587" y="6052305"/>
                <a:ext cx="938077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887" name="Shape 887"/>
              <p:cNvSpPr/>
              <p:nvPr/>
            </p:nvSpPr>
            <p:spPr>
              <a:xfrm>
                <a:off x="4898782" y="6343935"/>
                <a:ext cx="820899" cy="1217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888" name="Shape 888"/>
              <p:cNvSpPr/>
              <p:nvPr/>
            </p:nvSpPr>
            <p:spPr>
              <a:xfrm>
                <a:off x="3495717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3655623" y="5964319"/>
                <a:ext cx="949296" cy="430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890" name="Shape 890"/>
              <p:cNvSpPr/>
              <p:nvPr/>
            </p:nvSpPr>
            <p:spPr>
              <a:xfrm>
                <a:off x="3710471" y="6344575"/>
                <a:ext cx="79899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891" name="Shape 89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92" name="Shape 892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893" name="Shape 893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Shape 894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95" name="Shape 895"/>
          <p:cNvGrpSpPr/>
          <p:nvPr/>
        </p:nvGrpSpPr>
        <p:grpSpPr>
          <a:xfrm>
            <a:off x="2559565" y="1236833"/>
            <a:ext cx="3104891" cy="276337"/>
            <a:chOff x="2559565" y="1236833"/>
            <a:chExt cx="3104891" cy="276337"/>
          </a:xfrm>
        </p:grpSpPr>
        <p:grpSp>
          <p:nvGrpSpPr>
            <p:cNvPr id="896" name="Shape 896"/>
            <p:cNvGrpSpPr/>
            <p:nvPr/>
          </p:nvGrpSpPr>
          <p:grpSpPr>
            <a:xfrm>
              <a:off x="2559565" y="1249552"/>
              <a:ext cx="3104891" cy="263618"/>
              <a:chOff x="2559565" y="1496324"/>
              <a:chExt cx="3104891" cy="263618"/>
            </a:xfrm>
          </p:grpSpPr>
          <p:sp>
            <p:nvSpPr>
              <p:cNvPr id="897" name="Shape 897"/>
              <p:cNvSpPr/>
              <p:nvPr/>
            </p:nvSpPr>
            <p:spPr>
              <a:xfrm>
                <a:off x="2569751" y="1496324"/>
                <a:ext cx="3094704" cy="263618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8" name="Shape 898"/>
              <p:cNvGrpSpPr/>
              <p:nvPr/>
            </p:nvGrpSpPr>
            <p:grpSpPr>
              <a:xfrm>
                <a:off x="5398913" y="1497327"/>
                <a:ext cx="248785" cy="261609"/>
                <a:chOff x="5407900" y="1846050"/>
                <a:chExt cx="364321" cy="383102"/>
              </a:xfrm>
            </p:grpSpPr>
            <p:sp>
              <p:nvSpPr>
                <p:cNvPr id="899" name="Shape 899"/>
                <p:cNvSpPr/>
                <p:nvPr/>
              </p:nvSpPr>
              <p:spPr>
                <a:xfrm>
                  <a:off x="5453871" y="1900983"/>
                  <a:ext cx="263411" cy="260430"/>
                </a:xfrm>
                <a:prstGeom prst="ellipse">
                  <a:avLst/>
                </a:prstGeom>
                <a:gradFill>
                  <a:gsLst>
                    <a:gs pos="0">
                      <a:srgbClr val="5F82CA">
                        <a:alpha val="64313"/>
                      </a:srgbClr>
                    </a:gs>
                    <a:gs pos="50000">
                      <a:srgbClr val="3C70CA">
                        <a:alpha val="66274"/>
                      </a:srgbClr>
                    </a:gs>
                    <a:gs pos="100000">
                      <a:srgbClr val="2E60B9">
                        <a:alpha val="66274"/>
                      </a:srgbClr>
                    </a:gs>
                  </a:gsLst>
                  <a:lin ang="5400000" scaled="0"/>
                </a:gradFill>
                <a:ln cap="flat" cmpd="sng" w="9525">
                  <a:solidFill>
                    <a:srgbClr val="BFBFB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1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Shape 900"/>
                <p:cNvSpPr/>
                <p:nvPr/>
              </p:nvSpPr>
              <p:spPr>
                <a:xfrm>
                  <a:off x="5407900" y="1846050"/>
                  <a:ext cx="364321" cy="3831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ko-KR" sz="11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?</a:t>
                  </a:r>
                </a:p>
              </p:txBody>
            </p:sp>
          </p:grpSp>
          <p:grpSp>
            <p:nvGrpSpPr>
              <p:cNvPr id="901" name="Shape 901"/>
              <p:cNvGrpSpPr/>
              <p:nvPr/>
            </p:nvGrpSpPr>
            <p:grpSpPr>
              <a:xfrm>
                <a:off x="2559565" y="1502795"/>
                <a:ext cx="449378" cy="245709"/>
                <a:chOff x="2559565" y="1502795"/>
                <a:chExt cx="449378" cy="245709"/>
              </a:xfrm>
            </p:grpSpPr>
            <p:sp>
              <p:nvSpPr>
                <p:cNvPr id="902" name="Shape 902"/>
                <p:cNvSpPr/>
                <p:nvPr/>
              </p:nvSpPr>
              <p:spPr>
                <a:xfrm>
                  <a:off x="2559565" y="1502795"/>
                  <a:ext cx="449378" cy="245709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Shape 903"/>
                <p:cNvSpPr/>
                <p:nvPr/>
              </p:nvSpPr>
              <p:spPr>
                <a:xfrm>
                  <a:off x="2601166" y="1509928"/>
                  <a:ext cx="373820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i="0" lang="ko-KR" sz="9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List</a:t>
                  </a:r>
                </a:p>
              </p:txBody>
            </p:sp>
          </p:grpSp>
        </p:grpSp>
        <p:sp>
          <p:nvSpPr>
            <p:cNvPr id="904" name="Shape 904"/>
            <p:cNvSpPr txBox="1"/>
            <p:nvPr/>
          </p:nvSpPr>
          <p:spPr>
            <a:xfrm>
              <a:off x="3545928" y="1236833"/>
              <a:ext cx="118333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Midage Knight</a:t>
              </a:r>
            </a:p>
          </p:txBody>
        </p:sp>
      </p:grpSp>
      <p:pic>
        <p:nvPicPr>
          <p:cNvPr id="905" name="Shape 9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6658" y="30182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2338546" y="302750"/>
            <a:ext cx="3535200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908" name="Shape 908"/>
          <p:cNvSpPr/>
          <p:nvPr/>
        </p:nvSpPr>
        <p:spPr>
          <a:xfrm rot="5400000">
            <a:off x="5618829" y="2850184"/>
            <a:ext cx="206734" cy="178218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Shape 909"/>
          <p:cNvSpPr/>
          <p:nvPr/>
        </p:nvSpPr>
        <p:spPr>
          <a:xfrm rot="-5400000">
            <a:off x="2380927" y="2850183"/>
            <a:ext cx="206737" cy="178222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Shape 910"/>
          <p:cNvPicPr preferRelativeResize="0"/>
          <p:nvPr/>
        </p:nvPicPr>
        <p:blipFill rotWithShape="1">
          <a:blip r:embed="rId4">
            <a:alphaModFix/>
          </a:blip>
          <a:srcRect b="906" l="17028" r="22903" t="13341"/>
          <a:stretch/>
        </p:blipFill>
        <p:spPr>
          <a:xfrm>
            <a:off x="2367900" y="1192020"/>
            <a:ext cx="3516064" cy="3662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1" name="Shape 911"/>
          <p:cNvGrpSpPr/>
          <p:nvPr/>
        </p:nvGrpSpPr>
        <p:grpSpPr>
          <a:xfrm>
            <a:off x="2429815" y="5939362"/>
            <a:ext cx="803464" cy="579976"/>
            <a:chOff x="2429816" y="5901771"/>
            <a:chExt cx="803464" cy="579976"/>
          </a:xfrm>
        </p:grpSpPr>
        <p:sp>
          <p:nvSpPr>
            <p:cNvPr id="912" name="Shape 912"/>
            <p:cNvSpPr/>
            <p:nvPr/>
          </p:nvSpPr>
          <p:spPr>
            <a:xfrm>
              <a:off x="2429816" y="5901771"/>
              <a:ext cx="803464" cy="579976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Shape 913"/>
            <p:cNvSpPr/>
            <p:nvPr/>
          </p:nvSpPr>
          <p:spPr>
            <a:xfrm rot="10800000">
              <a:off x="2515980" y="5949637"/>
              <a:ext cx="542628" cy="484243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4" name="Shape 914"/>
          <p:cNvGrpSpPr/>
          <p:nvPr/>
        </p:nvGrpSpPr>
        <p:grpSpPr>
          <a:xfrm>
            <a:off x="2569751" y="751160"/>
            <a:ext cx="3094704" cy="276335"/>
            <a:chOff x="2569751" y="1236833"/>
            <a:chExt cx="3094704" cy="276335"/>
          </a:xfrm>
        </p:grpSpPr>
        <p:sp>
          <p:nvSpPr>
            <p:cNvPr id="915" name="Shape 915"/>
            <p:cNvSpPr/>
            <p:nvPr/>
          </p:nvSpPr>
          <p:spPr>
            <a:xfrm>
              <a:off x="2569751" y="1249550"/>
              <a:ext cx="3094704" cy="263618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Shape 916"/>
            <p:cNvSpPr txBox="1"/>
            <p:nvPr/>
          </p:nvSpPr>
          <p:spPr>
            <a:xfrm>
              <a:off x="3545928" y="1236833"/>
              <a:ext cx="118333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Midage Knight</a:t>
              </a:r>
            </a:p>
          </p:txBody>
        </p:sp>
      </p:grpSp>
      <p:grpSp>
        <p:nvGrpSpPr>
          <p:cNvPr id="917" name="Shape 917"/>
          <p:cNvGrpSpPr/>
          <p:nvPr/>
        </p:nvGrpSpPr>
        <p:grpSpPr>
          <a:xfrm>
            <a:off x="2569690" y="4867957"/>
            <a:ext cx="3094766" cy="897927"/>
            <a:chOff x="2569750" y="4349932"/>
            <a:chExt cx="3094766" cy="897927"/>
          </a:xfrm>
        </p:grpSpPr>
        <p:sp>
          <p:nvSpPr>
            <p:cNvPr id="918" name="Shape 918"/>
            <p:cNvSpPr/>
            <p:nvPr/>
          </p:nvSpPr>
          <p:spPr>
            <a:xfrm>
              <a:off x="2569750" y="4349932"/>
              <a:ext cx="3094766" cy="245590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Shape 919"/>
            <p:cNvSpPr/>
            <p:nvPr/>
          </p:nvSpPr>
          <p:spPr>
            <a:xfrm>
              <a:off x="2569750" y="4587467"/>
              <a:ext cx="3094766" cy="660392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 knight is a person granted an honorary title of knighthood by a monarch or other political leader for service to the Monarch or country, especially in a military capacity. Historically, in Europe, knighthood has been conferred upon mounted warriors. </a:t>
              </a:r>
            </a:p>
          </p:txBody>
        </p:sp>
        <p:sp>
          <p:nvSpPr>
            <p:cNvPr id="920" name="Shape 920"/>
            <p:cNvSpPr/>
            <p:nvPr/>
          </p:nvSpPr>
          <p:spPr>
            <a:xfrm>
              <a:off x="2712039" y="4399275"/>
              <a:ext cx="150602" cy="150602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Shape 921"/>
            <p:cNvSpPr txBox="1"/>
            <p:nvPr/>
          </p:nvSpPr>
          <p:spPr>
            <a:xfrm>
              <a:off x="2816413" y="4351721"/>
              <a:ext cx="4699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9~10</a:t>
              </a:r>
            </a:p>
          </p:txBody>
        </p:sp>
        <p:sp>
          <p:nvSpPr>
            <p:cNvPr id="922" name="Shape 922"/>
            <p:cNvSpPr/>
            <p:nvPr/>
          </p:nvSpPr>
          <p:spPr>
            <a:xfrm>
              <a:off x="3278157" y="4399275"/>
              <a:ext cx="150602" cy="150602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Shape 923"/>
            <p:cNvSpPr txBox="1"/>
            <p:nvPr/>
          </p:nvSpPr>
          <p:spPr>
            <a:xfrm>
              <a:off x="3394832" y="4351721"/>
              <a:ext cx="3193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3730014" y="4399275"/>
              <a:ext cx="150602" cy="150602"/>
            </a:xfrm>
            <a:prstGeom prst="ellipse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Shape 925"/>
            <p:cNvSpPr txBox="1"/>
            <p:nvPr/>
          </p:nvSpPr>
          <p:spPr>
            <a:xfrm>
              <a:off x="3845114" y="4351721"/>
              <a:ext cx="3193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</a:t>
              </a:r>
            </a:p>
          </p:txBody>
        </p:sp>
        <p:sp>
          <p:nvSpPr>
            <p:cNvPr id="926" name="Shape 926"/>
            <p:cNvSpPr/>
            <p:nvPr/>
          </p:nvSpPr>
          <p:spPr>
            <a:xfrm>
              <a:off x="4175732" y="4399275"/>
              <a:ext cx="150602" cy="150602"/>
            </a:xfrm>
            <a:prstGeom prst="ellipse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Shape 927"/>
            <p:cNvSpPr txBox="1"/>
            <p:nvPr/>
          </p:nvSpPr>
          <p:spPr>
            <a:xfrm>
              <a:off x="4309903" y="4351721"/>
              <a:ext cx="3193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</a:t>
              </a:r>
            </a:p>
          </p:txBody>
        </p:sp>
        <p:sp>
          <p:nvSpPr>
            <p:cNvPr id="928" name="Shape 928"/>
            <p:cNvSpPr/>
            <p:nvPr/>
          </p:nvSpPr>
          <p:spPr>
            <a:xfrm>
              <a:off x="4650935" y="4399275"/>
              <a:ext cx="150602" cy="150602"/>
            </a:xfrm>
            <a:prstGeom prst="ellipse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Shape 929"/>
            <p:cNvSpPr txBox="1"/>
            <p:nvPr/>
          </p:nvSpPr>
          <p:spPr>
            <a:xfrm>
              <a:off x="4770123" y="4351721"/>
              <a:ext cx="3193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5129478" y="4399275"/>
              <a:ext cx="150602" cy="150602"/>
            </a:xfrm>
            <a:prstGeom prst="ellipse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Shape 931"/>
            <p:cNvSpPr txBox="1"/>
            <p:nvPr/>
          </p:nvSpPr>
          <p:spPr>
            <a:xfrm>
              <a:off x="5263530" y="4351721"/>
              <a:ext cx="3193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</a:t>
              </a:r>
            </a:p>
          </p:txBody>
        </p:sp>
      </p:grpSp>
      <p:sp>
        <p:nvSpPr>
          <p:cNvPr id="932" name="Shape 932"/>
          <p:cNvSpPr/>
          <p:nvPr/>
        </p:nvSpPr>
        <p:spPr>
          <a:xfrm>
            <a:off x="2350302" y="3285926"/>
            <a:ext cx="3535200" cy="15660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/>
        </p:nvSpPr>
        <p:spPr>
          <a:xfrm>
            <a:off x="178927" y="229100"/>
            <a:ext cx="1660498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병사 정보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?유닛 오픈 전</a:t>
            </a:r>
          </a:p>
        </p:txBody>
      </p:sp>
      <p:pic>
        <p:nvPicPr>
          <p:cNvPr id="938" name="Shape 9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913" y="302759"/>
            <a:ext cx="3531000" cy="62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/>
          <p:nvPr/>
        </p:nvSpPr>
        <p:spPr>
          <a:xfrm>
            <a:off x="2350302" y="5857110"/>
            <a:ext cx="3533699" cy="57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0" name="Shape 940"/>
          <p:cNvGrpSpPr/>
          <p:nvPr/>
        </p:nvGrpSpPr>
        <p:grpSpPr>
          <a:xfrm>
            <a:off x="2429815" y="5939362"/>
            <a:ext cx="803400" cy="579898"/>
            <a:chOff x="2429816" y="5901771"/>
            <a:chExt cx="803400" cy="579898"/>
          </a:xfrm>
        </p:grpSpPr>
        <p:sp>
          <p:nvSpPr>
            <p:cNvPr id="941" name="Shape 941"/>
            <p:cNvSpPr/>
            <p:nvPr/>
          </p:nvSpPr>
          <p:spPr>
            <a:xfrm>
              <a:off x="2429816" y="5901771"/>
              <a:ext cx="803400" cy="579898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Shape 942"/>
            <p:cNvSpPr/>
            <p:nvPr/>
          </p:nvSpPr>
          <p:spPr>
            <a:xfrm rot="10800000">
              <a:off x="2515909" y="5949680"/>
              <a:ext cx="542698" cy="484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3" name="Shape 943"/>
          <p:cNvSpPr/>
          <p:nvPr/>
        </p:nvSpPr>
        <p:spPr>
          <a:xfrm>
            <a:off x="3233280" y="302760"/>
            <a:ext cx="2650798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944" name="Shape 944"/>
          <p:cNvSpPr/>
          <p:nvPr/>
        </p:nvSpPr>
        <p:spPr>
          <a:xfrm>
            <a:off x="2350302" y="302760"/>
            <a:ext cx="882898" cy="29129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Menu name</a:t>
            </a:r>
          </a:p>
        </p:txBody>
      </p:sp>
      <p:pic>
        <p:nvPicPr>
          <p:cNvPr id="945" name="Shape 945"/>
          <p:cNvPicPr preferRelativeResize="0"/>
          <p:nvPr/>
        </p:nvPicPr>
        <p:blipFill rotWithShape="1">
          <a:blip r:embed="rId4">
            <a:alphaModFix/>
          </a:blip>
          <a:srcRect b="907" l="17027" r="12988" t="13342"/>
          <a:stretch/>
        </p:blipFill>
        <p:spPr>
          <a:xfrm>
            <a:off x="2637800" y="1683891"/>
            <a:ext cx="2982000" cy="26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/>
          <p:nvPr/>
        </p:nvSpPr>
        <p:spPr>
          <a:xfrm>
            <a:off x="2569751" y="1246261"/>
            <a:ext cx="3094798" cy="26369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Shape 947"/>
          <p:cNvSpPr txBox="1"/>
          <p:nvPr/>
        </p:nvSpPr>
        <p:spPr>
          <a:xfrm>
            <a:off x="3545928" y="1236833"/>
            <a:ext cx="1183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Midage Knight</a:t>
            </a:r>
          </a:p>
        </p:txBody>
      </p:sp>
      <p:sp>
        <p:nvSpPr>
          <p:cNvPr id="948" name="Shape 948"/>
          <p:cNvSpPr/>
          <p:nvPr/>
        </p:nvSpPr>
        <p:spPr>
          <a:xfrm>
            <a:off x="2352113" y="594081"/>
            <a:ext cx="3530098" cy="6504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49" name="Shape 949"/>
          <p:cNvSpPr/>
          <p:nvPr/>
        </p:nvSpPr>
        <p:spPr>
          <a:xfrm rot="5400000">
            <a:off x="5642463" y="2840786"/>
            <a:ext cx="206699" cy="178199"/>
          </a:xfrm>
          <a:prstGeom prst="triangle">
            <a:avLst>
              <a:gd fmla="val 50000" name="adj"/>
            </a:avLst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Shape 950"/>
          <p:cNvSpPr/>
          <p:nvPr/>
        </p:nvSpPr>
        <p:spPr>
          <a:xfrm rot="-5400000">
            <a:off x="2380934" y="2840823"/>
            <a:ext cx="206699" cy="178199"/>
          </a:xfrm>
          <a:prstGeom prst="triangle">
            <a:avLst>
              <a:gd fmla="val 50000" name="adj"/>
            </a:avLst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2343466" y="5256901"/>
            <a:ext cx="3544199" cy="6825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52" name="Shape 952"/>
          <p:cNvSpPr/>
          <p:nvPr/>
        </p:nvSpPr>
        <p:spPr>
          <a:xfrm>
            <a:off x="6550878" y="231068"/>
            <a:ext cx="5518798" cy="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일러스트를 암전으로 처리</a:t>
            </a:r>
          </a:p>
        </p:txBody>
      </p:sp>
      <p:cxnSp>
        <p:nvCxnSpPr>
          <p:cNvPr id="953" name="Shape 953"/>
          <p:cNvCxnSpPr>
            <a:stCxn id="952" idx="1"/>
          </p:cNvCxnSpPr>
          <p:nvPr/>
        </p:nvCxnSpPr>
        <p:spPr>
          <a:xfrm flipH="1">
            <a:off x="5883978" y="457419"/>
            <a:ext cx="666900" cy="2565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54" name="Shape 954"/>
          <p:cNvSpPr/>
          <p:nvPr/>
        </p:nvSpPr>
        <p:spPr>
          <a:xfrm>
            <a:off x="6550878" y="838491"/>
            <a:ext cx="5518798" cy="29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스탯은 ??로, 유닛 설명에는 중세에서 국가를 선택해야 볼 수 있다고 안내</a:t>
            </a:r>
          </a:p>
        </p:txBody>
      </p:sp>
      <p:cxnSp>
        <p:nvCxnSpPr>
          <p:cNvPr id="955" name="Shape 955"/>
          <p:cNvCxnSpPr>
            <a:stCxn id="954" idx="1"/>
          </p:cNvCxnSpPr>
          <p:nvPr/>
        </p:nvCxnSpPr>
        <p:spPr>
          <a:xfrm flipH="1">
            <a:off x="5664378" y="985191"/>
            <a:ext cx="886500" cy="4450500"/>
          </a:xfrm>
          <a:prstGeom prst="bentConnector3">
            <a:avLst>
              <a:gd fmla="val 1583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56" name="Shape 9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6658" y="301820"/>
            <a:ext cx="3527099" cy="6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Shape 957"/>
          <p:cNvSpPr/>
          <p:nvPr/>
        </p:nvSpPr>
        <p:spPr>
          <a:xfrm>
            <a:off x="2346658" y="302760"/>
            <a:ext cx="3533699" cy="62774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8" name="Shape 958"/>
          <p:cNvGrpSpPr/>
          <p:nvPr/>
        </p:nvGrpSpPr>
        <p:grpSpPr>
          <a:xfrm>
            <a:off x="2350302" y="302760"/>
            <a:ext cx="3523577" cy="291299"/>
            <a:chOff x="2350302" y="302760"/>
            <a:chExt cx="3523577" cy="291299"/>
          </a:xfrm>
        </p:grpSpPr>
        <p:sp>
          <p:nvSpPr>
            <p:cNvPr id="959" name="Shape 959"/>
            <p:cNvSpPr/>
            <p:nvPr/>
          </p:nvSpPr>
          <p:spPr>
            <a:xfrm>
              <a:off x="3233280" y="302760"/>
              <a:ext cx="2640600" cy="222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Resource List</a:t>
              </a:r>
            </a:p>
          </p:txBody>
        </p:sp>
        <p:sp>
          <p:nvSpPr>
            <p:cNvPr id="960" name="Shape 960"/>
            <p:cNvSpPr/>
            <p:nvPr/>
          </p:nvSpPr>
          <p:spPr>
            <a:xfrm>
              <a:off x="2350302" y="302760"/>
              <a:ext cx="882898" cy="29129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Menu name</a:t>
              </a:r>
            </a:p>
          </p:txBody>
        </p:sp>
      </p:grpSp>
      <p:sp>
        <p:nvSpPr>
          <p:cNvPr id="961" name="Shape 961"/>
          <p:cNvSpPr/>
          <p:nvPr/>
        </p:nvSpPr>
        <p:spPr>
          <a:xfrm rot="5400000">
            <a:off x="5618856" y="2850176"/>
            <a:ext cx="206699" cy="178199"/>
          </a:xfrm>
          <a:prstGeom prst="triangle">
            <a:avLst>
              <a:gd fmla="val 50000" name="adj"/>
            </a:avLst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Shape 962"/>
          <p:cNvSpPr/>
          <p:nvPr/>
        </p:nvSpPr>
        <p:spPr>
          <a:xfrm rot="-5400000">
            <a:off x="2380933" y="2850214"/>
            <a:ext cx="206699" cy="178199"/>
          </a:xfrm>
          <a:prstGeom prst="triangle">
            <a:avLst>
              <a:gd fmla="val 50000" name="adj"/>
            </a:avLst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Shape 963"/>
          <p:cNvCxnSpPr/>
          <p:nvPr/>
        </p:nvCxnSpPr>
        <p:spPr>
          <a:xfrm>
            <a:off x="2176233" y="1378116"/>
            <a:ext cx="383400" cy="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64" name="Shape 964"/>
          <p:cNvSpPr/>
          <p:nvPr/>
        </p:nvSpPr>
        <p:spPr>
          <a:xfrm>
            <a:off x="2352113" y="594081"/>
            <a:ext cx="3530098" cy="6504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965" name="Shape 965"/>
          <p:cNvSpPr/>
          <p:nvPr/>
        </p:nvSpPr>
        <p:spPr>
          <a:xfrm>
            <a:off x="2343466" y="5256901"/>
            <a:ext cx="3544199" cy="6825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pic>
        <p:nvPicPr>
          <p:cNvPr id="966" name="Shape 966"/>
          <p:cNvPicPr preferRelativeResize="0"/>
          <p:nvPr/>
        </p:nvPicPr>
        <p:blipFill rotWithShape="1">
          <a:blip r:embed="rId4">
            <a:alphaModFix/>
          </a:blip>
          <a:srcRect b="907" l="17027" r="12988" t="13342"/>
          <a:stretch/>
        </p:blipFill>
        <p:spPr>
          <a:xfrm>
            <a:off x="2637800" y="1681967"/>
            <a:ext cx="2982000" cy="266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7" name="Shape 967"/>
          <p:cNvGrpSpPr/>
          <p:nvPr/>
        </p:nvGrpSpPr>
        <p:grpSpPr>
          <a:xfrm>
            <a:off x="2530267" y="4357512"/>
            <a:ext cx="3134223" cy="897835"/>
            <a:chOff x="6839439" y="4349932"/>
            <a:chExt cx="3134223" cy="897835"/>
          </a:xfrm>
        </p:grpSpPr>
        <p:sp>
          <p:nvSpPr>
            <p:cNvPr id="968" name="Shape 968"/>
            <p:cNvSpPr/>
            <p:nvPr/>
          </p:nvSpPr>
          <p:spPr>
            <a:xfrm>
              <a:off x="6878863" y="4349932"/>
              <a:ext cx="3094798" cy="245700"/>
            </a:xfrm>
            <a:prstGeom prst="rect">
              <a:avLst/>
            </a:prstGeom>
            <a:solidFill>
              <a:srgbClr val="2E75B5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Shape 969"/>
            <p:cNvSpPr/>
            <p:nvPr/>
          </p:nvSpPr>
          <p:spPr>
            <a:xfrm>
              <a:off x="6878863" y="4587467"/>
              <a:ext cx="3094798" cy="660300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0" name="Shape 970"/>
            <p:cNvGrpSpPr/>
            <p:nvPr/>
          </p:nvGrpSpPr>
          <p:grpSpPr>
            <a:xfrm>
              <a:off x="7010893" y="4360978"/>
              <a:ext cx="624792" cy="215400"/>
              <a:chOff x="2749015" y="3079113"/>
              <a:chExt cx="624792" cy="215400"/>
            </a:xfrm>
          </p:grpSpPr>
          <p:sp>
            <p:nvSpPr>
              <p:cNvPr id="971" name="Shape 971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Shape 972"/>
              <p:cNvSpPr txBox="1"/>
              <p:nvPr/>
            </p:nvSpPr>
            <p:spPr>
              <a:xfrm>
                <a:off x="2891108" y="3079113"/>
                <a:ext cx="4826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973" name="Shape 973"/>
            <p:cNvGrpSpPr/>
            <p:nvPr/>
          </p:nvGrpSpPr>
          <p:grpSpPr>
            <a:xfrm>
              <a:off x="9238034" y="4360978"/>
              <a:ext cx="624792" cy="215400"/>
              <a:chOff x="2749015" y="3079113"/>
              <a:chExt cx="624792" cy="215400"/>
            </a:xfrm>
          </p:grpSpPr>
          <p:sp>
            <p:nvSpPr>
              <p:cNvPr id="974" name="Shape 974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Shape 975"/>
              <p:cNvSpPr txBox="1"/>
              <p:nvPr/>
            </p:nvSpPr>
            <p:spPr>
              <a:xfrm>
                <a:off x="2891108" y="3079113"/>
                <a:ext cx="4826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976" name="Shape 976"/>
            <p:cNvGrpSpPr/>
            <p:nvPr/>
          </p:nvGrpSpPr>
          <p:grpSpPr>
            <a:xfrm>
              <a:off x="8495654" y="4360978"/>
              <a:ext cx="624792" cy="215400"/>
              <a:chOff x="2749015" y="3079113"/>
              <a:chExt cx="624792" cy="215400"/>
            </a:xfrm>
          </p:grpSpPr>
          <p:sp>
            <p:nvSpPr>
              <p:cNvPr id="977" name="Shape 977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Shape 978"/>
              <p:cNvSpPr txBox="1"/>
              <p:nvPr/>
            </p:nvSpPr>
            <p:spPr>
              <a:xfrm>
                <a:off x="2891108" y="3079113"/>
                <a:ext cx="4826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grpSp>
          <p:nvGrpSpPr>
            <p:cNvPr id="979" name="Shape 979"/>
            <p:cNvGrpSpPr/>
            <p:nvPr/>
          </p:nvGrpSpPr>
          <p:grpSpPr>
            <a:xfrm>
              <a:off x="7753274" y="4360978"/>
              <a:ext cx="624792" cy="215400"/>
              <a:chOff x="2749015" y="3079113"/>
              <a:chExt cx="624792" cy="215400"/>
            </a:xfrm>
          </p:grpSpPr>
          <p:sp>
            <p:nvSpPr>
              <p:cNvPr id="980" name="Shape 980"/>
              <p:cNvSpPr/>
              <p:nvPr/>
            </p:nvSpPr>
            <p:spPr>
              <a:xfrm>
                <a:off x="2749015" y="3109057"/>
                <a:ext cx="164999" cy="164999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Shape 981"/>
              <p:cNvSpPr txBox="1"/>
              <p:nvPr/>
            </p:nvSpPr>
            <p:spPr>
              <a:xfrm>
                <a:off x="2891108" y="3079113"/>
                <a:ext cx="482699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100.0k</a:t>
                </a:r>
              </a:p>
            </p:txBody>
          </p:sp>
        </p:grpSp>
        <p:sp>
          <p:nvSpPr>
            <p:cNvPr id="982" name="Shape 982"/>
            <p:cNvSpPr/>
            <p:nvPr/>
          </p:nvSpPr>
          <p:spPr>
            <a:xfrm>
              <a:off x="7410702" y="4857498"/>
              <a:ext cx="1899299" cy="152399"/>
            </a:xfrm>
            <a:prstGeom prst="rect">
              <a:avLst/>
            </a:prstGeom>
            <a:solidFill>
              <a:srgbClr val="262626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Shape 983"/>
            <p:cNvSpPr/>
            <p:nvPr/>
          </p:nvSpPr>
          <p:spPr>
            <a:xfrm>
              <a:off x="8925957" y="4778273"/>
              <a:ext cx="133500" cy="316499"/>
            </a:xfrm>
            <a:prstGeom prst="rect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Shape 984"/>
            <p:cNvSpPr/>
            <p:nvPr/>
          </p:nvSpPr>
          <p:spPr>
            <a:xfrm>
              <a:off x="7107185" y="4773580"/>
              <a:ext cx="1847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Shape 985"/>
            <p:cNvSpPr/>
            <p:nvPr/>
          </p:nvSpPr>
          <p:spPr>
            <a:xfrm>
              <a:off x="9372564" y="4758517"/>
              <a:ext cx="536100" cy="34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>
              <a:off x="9320677" y="4805667"/>
              <a:ext cx="612599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+1200</a:t>
              </a:r>
            </a:p>
          </p:txBody>
        </p:sp>
        <p:sp>
          <p:nvSpPr>
            <p:cNvPr id="987" name="Shape 987"/>
            <p:cNvSpPr txBox="1"/>
            <p:nvPr/>
          </p:nvSpPr>
          <p:spPr>
            <a:xfrm>
              <a:off x="6839439" y="4813310"/>
              <a:ext cx="627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954200</a:t>
              </a:r>
            </a:p>
          </p:txBody>
        </p:sp>
      </p:grpSp>
      <p:grpSp>
        <p:nvGrpSpPr>
          <p:cNvPr id="988" name="Shape 988"/>
          <p:cNvGrpSpPr/>
          <p:nvPr/>
        </p:nvGrpSpPr>
        <p:grpSpPr>
          <a:xfrm>
            <a:off x="2429815" y="5939362"/>
            <a:ext cx="3398126" cy="579898"/>
            <a:chOff x="2429815" y="5939362"/>
            <a:chExt cx="3398126" cy="579898"/>
          </a:xfrm>
        </p:grpSpPr>
        <p:grpSp>
          <p:nvGrpSpPr>
            <p:cNvPr id="989" name="Shape 989"/>
            <p:cNvGrpSpPr/>
            <p:nvPr/>
          </p:nvGrpSpPr>
          <p:grpSpPr>
            <a:xfrm>
              <a:off x="3495717" y="5965156"/>
              <a:ext cx="2332223" cy="553726"/>
              <a:chOff x="3495717" y="5964319"/>
              <a:chExt cx="2332223" cy="553726"/>
            </a:xfrm>
          </p:grpSpPr>
          <p:sp>
            <p:nvSpPr>
              <p:cNvPr id="990" name="Shape 990"/>
              <p:cNvSpPr/>
              <p:nvPr/>
            </p:nvSpPr>
            <p:spPr>
              <a:xfrm>
                <a:off x="4778542" y="5998351"/>
                <a:ext cx="1049398" cy="5160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1D1D1"/>
                  </a:gs>
                  <a:gs pos="50000">
                    <a:srgbClr val="C7C7C7"/>
                  </a:gs>
                  <a:gs pos="100000">
                    <a:srgbClr val="C0C0C0"/>
                  </a:gs>
                </a:gsLst>
                <a:lin ang="5400012" scaled="0"/>
              </a:gradFill>
              <a:ln cap="flat" cmpd="sng" w="9525">
                <a:solidFill>
                  <a:schemeClr val="accent3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Shape 991"/>
              <p:cNvSpPr/>
              <p:nvPr/>
            </p:nvSpPr>
            <p:spPr>
              <a:xfrm>
                <a:off x="4841587" y="6052305"/>
                <a:ext cx="938100" cy="276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ct val="25000"/>
                  <a:buFont typeface="Arial"/>
                  <a:buNone/>
                </a:pPr>
                <a:r>
                  <a:rPr b="1" i="0" lang="ko-KR" sz="12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992" name="Shape 992"/>
              <p:cNvSpPr/>
              <p:nvPr/>
            </p:nvSpPr>
            <p:spPr>
              <a:xfrm>
                <a:off x="4898782" y="6343935"/>
                <a:ext cx="820800" cy="121800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  <p:sp>
            <p:nvSpPr>
              <p:cNvPr id="993" name="Shape 993"/>
              <p:cNvSpPr/>
              <p:nvPr/>
            </p:nvSpPr>
            <p:spPr>
              <a:xfrm>
                <a:off x="3495717" y="6002046"/>
                <a:ext cx="1211098" cy="5160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Shape 994"/>
              <p:cNvSpPr/>
              <p:nvPr/>
            </p:nvSpPr>
            <p:spPr>
              <a:xfrm>
                <a:off x="3655623" y="5964319"/>
                <a:ext cx="949198" cy="4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Immediate </a:t>
                </a: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  <p:sp>
            <p:nvSpPr>
              <p:cNvPr id="995" name="Shape 995"/>
              <p:cNvSpPr/>
              <p:nvPr/>
            </p:nvSpPr>
            <p:spPr>
              <a:xfrm>
                <a:off x="3710471" y="6344575"/>
                <a:ext cx="798898" cy="13379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996" name="Shape 99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553423" y="6311428"/>
                <a:ext cx="226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7" name="Shape 997"/>
            <p:cNvGrpSpPr/>
            <p:nvPr/>
          </p:nvGrpSpPr>
          <p:grpSpPr>
            <a:xfrm>
              <a:off x="2429815" y="5939362"/>
              <a:ext cx="803400" cy="579898"/>
              <a:chOff x="2429816" y="5901771"/>
              <a:chExt cx="803400" cy="579898"/>
            </a:xfrm>
          </p:grpSpPr>
          <p:sp>
            <p:nvSpPr>
              <p:cNvPr id="998" name="Shape 998"/>
              <p:cNvSpPr/>
              <p:nvPr/>
            </p:nvSpPr>
            <p:spPr>
              <a:xfrm>
                <a:off x="2429816" y="5901771"/>
                <a:ext cx="803400" cy="579898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Shape 999"/>
              <p:cNvSpPr/>
              <p:nvPr/>
            </p:nvSpPr>
            <p:spPr>
              <a:xfrm rot="10800000">
                <a:off x="2515909" y="5949680"/>
                <a:ext cx="542698" cy="4842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12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0" name="Shape 1000"/>
          <p:cNvGrpSpPr/>
          <p:nvPr/>
        </p:nvGrpSpPr>
        <p:grpSpPr>
          <a:xfrm>
            <a:off x="2559565" y="1236833"/>
            <a:ext cx="3104985" cy="276418"/>
            <a:chOff x="2559565" y="1236833"/>
            <a:chExt cx="3104985" cy="276418"/>
          </a:xfrm>
        </p:grpSpPr>
        <p:grpSp>
          <p:nvGrpSpPr>
            <p:cNvPr id="1001" name="Shape 1001"/>
            <p:cNvGrpSpPr/>
            <p:nvPr/>
          </p:nvGrpSpPr>
          <p:grpSpPr>
            <a:xfrm>
              <a:off x="2559565" y="1249552"/>
              <a:ext cx="3104985" cy="263699"/>
              <a:chOff x="2559565" y="1496324"/>
              <a:chExt cx="3104985" cy="263699"/>
            </a:xfrm>
          </p:grpSpPr>
          <p:sp>
            <p:nvSpPr>
              <p:cNvPr id="1002" name="Shape 1002"/>
              <p:cNvSpPr/>
              <p:nvPr/>
            </p:nvSpPr>
            <p:spPr>
              <a:xfrm>
                <a:off x="2569751" y="1496324"/>
                <a:ext cx="3094798" cy="263699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03" name="Shape 1003"/>
              <p:cNvGrpSpPr/>
              <p:nvPr/>
            </p:nvGrpSpPr>
            <p:grpSpPr>
              <a:xfrm>
                <a:off x="5399064" y="1497380"/>
                <a:ext cx="248711" cy="261617"/>
                <a:chOff x="5407900" y="1846050"/>
                <a:chExt cx="364198" cy="383100"/>
              </a:xfrm>
            </p:grpSpPr>
            <p:sp>
              <p:nvSpPr>
                <p:cNvPr id="1004" name="Shape 1004"/>
                <p:cNvSpPr/>
                <p:nvPr/>
              </p:nvSpPr>
              <p:spPr>
                <a:xfrm>
                  <a:off x="5453871" y="1900983"/>
                  <a:ext cx="263400" cy="260400"/>
                </a:xfrm>
                <a:prstGeom prst="ellipse">
                  <a:avLst/>
                </a:prstGeom>
                <a:gradFill>
                  <a:gsLst>
                    <a:gs pos="0">
                      <a:srgbClr val="5F82CA">
                        <a:alpha val="64313"/>
                      </a:srgbClr>
                    </a:gs>
                    <a:gs pos="50000">
                      <a:srgbClr val="3C70CA">
                        <a:alpha val="66274"/>
                      </a:srgbClr>
                    </a:gs>
                    <a:gs pos="100000">
                      <a:srgbClr val="2E60B9">
                        <a:alpha val="66274"/>
                      </a:srgbClr>
                    </a:gs>
                  </a:gsLst>
                  <a:lin ang="5400012" scaled="0"/>
                </a:gradFill>
                <a:ln cap="flat" cmpd="sng" w="9525">
                  <a:solidFill>
                    <a:srgbClr val="BFBFB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1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" name="Shape 1005"/>
                <p:cNvSpPr/>
                <p:nvPr/>
              </p:nvSpPr>
              <p:spPr>
                <a:xfrm>
                  <a:off x="5407900" y="1846050"/>
                  <a:ext cx="364198" cy="38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ko-KR" sz="11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?</a:t>
                  </a:r>
                </a:p>
              </p:txBody>
            </p:sp>
          </p:grpSp>
          <p:grpSp>
            <p:nvGrpSpPr>
              <p:cNvPr id="1006" name="Shape 1006"/>
              <p:cNvGrpSpPr/>
              <p:nvPr/>
            </p:nvGrpSpPr>
            <p:grpSpPr>
              <a:xfrm>
                <a:off x="2559565" y="1502795"/>
                <a:ext cx="449400" cy="245700"/>
                <a:chOff x="2559565" y="1502795"/>
                <a:chExt cx="449400" cy="245700"/>
              </a:xfrm>
            </p:grpSpPr>
            <p:sp>
              <p:nvSpPr>
                <p:cNvPr id="1007" name="Shape 1007"/>
                <p:cNvSpPr/>
                <p:nvPr/>
              </p:nvSpPr>
              <p:spPr>
                <a:xfrm>
                  <a:off x="2559565" y="1502795"/>
                  <a:ext cx="449400" cy="245700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12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" name="Shape 1008"/>
                <p:cNvSpPr/>
                <p:nvPr/>
              </p:nvSpPr>
              <p:spPr>
                <a:xfrm>
                  <a:off x="2601166" y="1509928"/>
                  <a:ext cx="373800" cy="2306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i="0" lang="ko-KR" sz="9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List</a:t>
                  </a:r>
                </a:p>
              </p:txBody>
            </p:sp>
          </p:grpSp>
        </p:grpSp>
        <p:sp>
          <p:nvSpPr>
            <p:cNvPr id="1009" name="Shape 1009"/>
            <p:cNvSpPr txBox="1"/>
            <p:nvPr/>
          </p:nvSpPr>
          <p:spPr>
            <a:xfrm>
              <a:off x="3545928" y="1236833"/>
              <a:ext cx="11832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Midage Knight</a:t>
              </a:r>
            </a:p>
          </p:txBody>
        </p:sp>
      </p:grpSp>
      <p:pic>
        <p:nvPicPr>
          <p:cNvPr id="1010" name="Shape 10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6658" y="301820"/>
            <a:ext cx="3527099" cy="6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/>
          <p:nvPr/>
        </p:nvSpPr>
        <p:spPr>
          <a:xfrm>
            <a:off x="2346658" y="302760"/>
            <a:ext cx="3533699" cy="62774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2350298" y="302750"/>
            <a:ext cx="3523498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1013" name="Shape 1013"/>
          <p:cNvSpPr/>
          <p:nvPr/>
        </p:nvSpPr>
        <p:spPr>
          <a:xfrm rot="5400000">
            <a:off x="5618856" y="2850176"/>
            <a:ext cx="206699" cy="178199"/>
          </a:xfrm>
          <a:prstGeom prst="triangle">
            <a:avLst>
              <a:gd fmla="val 50000" name="adj"/>
            </a:avLst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Shape 1014"/>
          <p:cNvSpPr/>
          <p:nvPr/>
        </p:nvSpPr>
        <p:spPr>
          <a:xfrm rot="-5400000">
            <a:off x="2380933" y="2850214"/>
            <a:ext cx="206699" cy="178199"/>
          </a:xfrm>
          <a:prstGeom prst="triangle">
            <a:avLst>
              <a:gd fmla="val 50000" name="adj"/>
            </a:avLst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Shape 1015"/>
          <p:cNvPicPr preferRelativeResize="0"/>
          <p:nvPr/>
        </p:nvPicPr>
        <p:blipFill rotWithShape="1">
          <a:blip r:embed="rId7">
            <a:alphaModFix/>
          </a:blip>
          <a:srcRect b="907" l="17029" r="22902" t="13342"/>
          <a:stretch/>
        </p:blipFill>
        <p:spPr>
          <a:xfrm>
            <a:off x="2367900" y="1192020"/>
            <a:ext cx="3516000" cy="366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Shape 1016"/>
          <p:cNvGrpSpPr/>
          <p:nvPr/>
        </p:nvGrpSpPr>
        <p:grpSpPr>
          <a:xfrm>
            <a:off x="2429815" y="5939362"/>
            <a:ext cx="803400" cy="579898"/>
            <a:chOff x="2429816" y="5901771"/>
            <a:chExt cx="803400" cy="579898"/>
          </a:xfrm>
        </p:grpSpPr>
        <p:sp>
          <p:nvSpPr>
            <p:cNvPr id="1017" name="Shape 1017"/>
            <p:cNvSpPr/>
            <p:nvPr/>
          </p:nvSpPr>
          <p:spPr>
            <a:xfrm>
              <a:off x="2429816" y="5901771"/>
              <a:ext cx="803400" cy="579898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Shape 1018"/>
            <p:cNvSpPr/>
            <p:nvPr/>
          </p:nvSpPr>
          <p:spPr>
            <a:xfrm rot="10800000">
              <a:off x="2515909" y="5949680"/>
              <a:ext cx="542698" cy="484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9" name="Shape 1019"/>
          <p:cNvGrpSpPr/>
          <p:nvPr/>
        </p:nvGrpSpPr>
        <p:grpSpPr>
          <a:xfrm>
            <a:off x="2569751" y="751160"/>
            <a:ext cx="3094798" cy="276416"/>
            <a:chOff x="2569751" y="1236833"/>
            <a:chExt cx="3094798" cy="276416"/>
          </a:xfrm>
        </p:grpSpPr>
        <p:sp>
          <p:nvSpPr>
            <p:cNvPr id="1020" name="Shape 1020"/>
            <p:cNvSpPr/>
            <p:nvPr/>
          </p:nvSpPr>
          <p:spPr>
            <a:xfrm>
              <a:off x="2569751" y="1249550"/>
              <a:ext cx="3094798" cy="263699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Shape 1021"/>
            <p:cNvSpPr txBox="1"/>
            <p:nvPr/>
          </p:nvSpPr>
          <p:spPr>
            <a:xfrm>
              <a:off x="3545928" y="1236833"/>
              <a:ext cx="11832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Special Soldier</a:t>
              </a:r>
            </a:p>
          </p:txBody>
        </p:sp>
      </p:grpSp>
      <p:grpSp>
        <p:nvGrpSpPr>
          <p:cNvPr id="1022" name="Shape 1022"/>
          <p:cNvGrpSpPr/>
          <p:nvPr/>
        </p:nvGrpSpPr>
        <p:grpSpPr>
          <a:xfrm>
            <a:off x="2569690" y="4867957"/>
            <a:ext cx="3094798" cy="897835"/>
            <a:chOff x="2569750" y="4349932"/>
            <a:chExt cx="3094798" cy="897835"/>
          </a:xfrm>
        </p:grpSpPr>
        <p:sp>
          <p:nvSpPr>
            <p:cNvPr id="1023" name="Shape 1023"/>
            <p:cNvSpPr/>
            <p:nvPr/>
          </p:nvSpPr>
          <p:spPr>
            <a:xfrm>
              <a:off x="2569750" y="4349932"/>
              <a:ext cx="3094798" cy="245700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569750" y="4587467"/>
              <a:ext cx="3094798" cy="660300"/>
            </a:xfrm>
            <a:prstGeom prst="rect">
              <a:avLst/>
            </a:prstGeom>
            <a:solidFill>
              <a:srgbClr val="1E4E79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This unit can use to middle ages. You can see status of this unit after ‘choose Navtion’.</a:t>
              </a: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712039" y="4399275"/>
              <a:ext cx="150600" cy="150600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Shape 1026"/>
            <p:cNvSpPr txBox="1"/>
            <p:nvPr/>
          </p:nvSpPr>
          <p:spPr>
            <a:xfrm>
              <a:off x="2816413" y="4351721"/>
              <a:ext cx="470100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??</a:t>
              </a: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3278157" y="4399275"/>
              <a:ext cx="150600" cy="150600"/>
            </a:xfrm>
            <a:prstGeom prst="ellipse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Shape 1028"/>
            <p:cNvSpPr txBox="1"/>
            <p:nvPr/>
          </p:nvSpPr>
          <p:spPr>
            <a:xfrm>
              <a:off x="3394832" y="4351721"/>
              <a:ext cx="319199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??</a:t>
              </a: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3730014" y="4399275"/>
              <a:ext cx="150600" cy="150600"/>
            </a:xfrm>
            <a:prstGeom prst="ellipse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Shape 1030"/>
            <p:cNvSpPr txBox="1"/>
            <p:nvPr/>
          </p:nvSpPr>
          <p:spPr>
            <a:xfrm>
              <a:off x="3845114" y="4351721"/>
              <a:ext cx="319199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??</a:t>
              </a: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4175732" y="4399275"/>
              <a:ext cx="150600" cy="150600"/>
            </a:xfrm>
            <a:prstGeom prst="ellipse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Shape 1032"/>
            <p:cNvSpPr txBox="1"/>
            <p:nvPr/>
          </p:nvSpPr>
          <p:spPr>
            <a:xfrm>
              <a:off x="4309903" y="4351721"/>
              <a:ext cx="319199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??</a:t>
              </a: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4650935" y="4399275"/>
              <a:ext cx="150600" cy="150600"/>
            </a:xfrm>
            <a:prstGeom prst="ellipse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Shape 1034"/>
            <p:cNvSpPr txBox="1"/>
            <p:nvPr/>
          </p:nvSpPr>
          <p:spPr>
            <a:xfrm>
              <a:off x="4770123" y="4351721"/>
              <a:ext cx="319199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??</a:t>
              </a: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129478" y="4399275"/>
              <a:ext cx="150600" cy="150600"/>
            </a:xfrm>
            <a:prstGeom prst="ellipse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Shape 1036"/>
            <p:cNvSpPr txBox="1"/>
            <p:nvPr/>
          </p:nvSpPr>
          <p:spPr>
            <a:xfrm>
              <a:off x="5263530" y="4351721"/>
              <a:ext cx="319199" cy="230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??</a:t>
              </a:r>
            </a:p>
          </p:txBody>
        </p:sp>
      </p:grpSp>
      <p:sp>
        <p:nvSpPr>
          <p:cNvPr id="1037" name="Shape 1037"/>
          <p:cNvSpPr/>
          <p:nvPr/>
        </p:nvSpPr>
        <p:spPr>
          <a:xfrm>
            <a:off x="2350302" y="3285926"/>
            <a:ext cx="3535200" cy="1566000"/>
          </a:xfrm>
          <a:prstGeom prst="rect">
            <a:avLst/>
          </a:prstGeom>
          <a:solidFill>
            <a:srgbClr val="C55A11">
              <a:alpha val="28627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Shape 10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658" y="301820"/>
            <a:ext cx="3527099" cy="6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/>
          <p:nvPr/>
        </p:nvSpPr>
        <p:spPr>
          <a:xfrm>
            <a:off x="2346658" y="302760"/>
            <a:ext cx="3533660" cy="627742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Shape 1044"/>
          <p:cNvSpPr/>
          <p:nvPr/>
        </p:nvSpPr>
        <p:spPr>
          <a:xfrm>
            <a:off x="2338546" y="302750"/>
            <a:ext cx="3535200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178918" y="229106"/>
            <a:ext cx="1604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 생산 중..</a:t>
            </a:r>
          </a:p>
        </p:txBody>
      </p:sp>
      <p:sp>
        <p:nvSpPr>
          <p:cNvPr id="1046" name="Shape 1046"/>
          <p:cNvSpPr/>
          <p:nvPr/>
        </p:nvSpPr>
        <p:spPr>
          <a:xfrm rot="5400000">
            <a:off x="5642434" y="3096958"/>
            <a:ext cx="206734" cy="178218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Shape 1047"/>
          <p:cNvSpPr/>
          <p:nvPr/>
        </p:nvSpPr>
        <p:spPr>
          <a:xfrm rot="-5400000">
            <a:off x="2380927" y="2850183"/>
            <a:ext cx="206737" cy="178222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8" name="Shape 1048"/>
          <p:cNvPicPr preferRelativeResize="0"/>
          <p:nvPr/>
        </p:nvPicPr>
        <p:blipFill rotWithShape="1">
          <a:blip r:embed="rId4">
            <a:alphaModFix/>
          </a:blip>
          <a:srcRect b="906" l="17028" r="22903" t="13341"/>
          <a:stretch/>
        </p:blipFill>
        <p:spPr>
          <a:xfrm>
            <a:off x="2367900" y="1209998"/>
            <a:ext cx="3516064" cy="3662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9" name="Shape 1049"/>
          <p:cNvGrpSpPr/>
          <p:nvPr/>
        </p:nvGrpSpPr>
        <p:grpSpPr>
          <a:xfrm>
            <a:off x="2429815" y="5939362"/>
            <a:ext cx="3379244" cy="579976"/>
            <a:chOff x="2429815" y="5939362"/>
            <a:chExt cx="3379244" cy="579976"/>
          </a:xfrm>
        </p:grpSpPr>
        <p:grpSp>
          <p:nvGrpSpPr>
            <p:cNvPr id="1050" name="Shape 1050"/>
            <p:cNvGrpSpPr/>
            <p:nvPr/>
          </p:nvGrpSpPr>
          <p:grpSpPr>
            <a:xfrm>
              <a:off x="4598085" y="6002883"/>
              <a:ext cx="1210974" cy="516098"/>
              <a:chOff x="4598085" y="6002046"/>
              <a:chExt cx="1210974" cy="516098"/>
            </a:xfrm>
          </p:grpSpPr>
          <p:sp>
            <p:nvSpPr>
              <p:cNvPr id="1051" name="Shape 1051"/>
              <p:cNvSpPr/>
              <p:nvPr/>
            </p:nvSpPr>
            <p:spPr>
              <a:xfrm>
                <a:off x="4598085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Shape 1052"/>
              <p:cNvSpPr/>
              <p:nvPr/>
            </p:nvSpPr>
            <p:spPr>
              <a:xfrm>
                <a:off x="4648294" y="6066998"/>
                <a:ext cx="11015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 Now!</a:t>
                </a:r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4812837" y="6344575"/>
                <a:ext cx="79899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1054" name="Shape 105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655789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5" name="Shape 1055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1056" name="Shape 1056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Shape 1057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8" name="Shape 1058"/>
          <p:cNvGrpSpPr/>
          <p:nvPr/>
        </p:nvGrpSpPr>
        <p:grpSpPr>
          <a:xfrm>
            <a:off x="2559565" y="751160"/>
            <a:ext cx="3104891" cy="276337"/>
            <a:chOff x="2559565" y="1236833"/>
            <a:chExt cx="3104891" cy="276337"/>
          </a:xfrm>
        </p:grpSpPr>
        <p:grpSp>
          <p:nvGrpSpPr>
            <p:cNvPr id="1059" name="Shape 1059"/>
            <p:cNvGrpSpPr/>
            <p:nvPr/>
          </p:nvGrpSpPr>
          <p:grpSpPr>
            <a:xfrm>
              <a:off x="2559565" y="1249552"/>
              <a:ext cx="3104891" cy="263618"/>
              <a:chOff x="2559565" y="1496324"/>
              <a:chExt cx="3104891" cy="263618"/>
            </a:xfrm>
          </p:grpSpPr>
          <p:sp>
            <p:nvSpPr>
              <p:cNvPr id="1060" name="Shape 1060"/>
              <p:cNvSpPr/>
              <p:nvPr/>
            </p:nvSpPr>
            <p:spPr>
              <a:xfrm>
                <a:off x="2569751" y="1496324"/>
                <a:ext cx="3094704" cy="263618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1" name="Shape 1061"/>
              <p:cNvGrpSpPr/>
              <p:nvPr/>
            </p:nvGrpSpPr>
            <p:grpSpPr>
              <a:xfrm>
                <a:off x="5398913" y="1497327"/>
                <a:ext cx="248785" cy="261609"/>
                <a:chOff x="5407900" y="1846050"/>
                <a:chExt cx="364321" cy="383102"/>
              </a:xfrm>
            </p:grpSpPr>
            <p:sp>
              <p:nvSpPr>
                <p:cNvPr id="1062" name="Shape 1062"/>
                <p:cNvSpPr/>
                <p:nvPr/>
              </p:nvSpPr>
              <p:spPr>
                <a:xfrm>
                  <a:off x="5453871" y="1900983"/>
                  <a:ext cx="263411" cy="260430"/>
                </a:xfrm>
                <a:prstGeom prst="ellipse">
                  <a:avLst/>
                </a:prstGeom>
                <a:gradFill>
                  <a:gsLst>
                    <a:gs pos="0">
                      <a:srgbClr val="5F82CA">
                        <a:alpha val="64313"/>
                      </a:srgbClr>
                    </a:gs>
                    <a:gs pos="50000">
                      <a:srgbClr val="3C70CA">
                        <a:alpha val="66274"/>
                      </a:srgbClr>
                    </a:gs>
                    <a:gs pos="100000">
                      <a:srgbClr val="2E60B9">
                        <a:alpha val="66274"/>
                      </a:srgbClr>
                    </a:gs>
                  </a:gsLst>
                  <a:lin ang="5400000" scaled="0"/>
                </a:gradFill>
                <a:ln cap="flat" cmpd="sng" w="9525">
                  <a:solidFill>
                    <a:srgbClr val="BFBFB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1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3" name="Shape 1063"/>
                <p:cNvSpPr/>
                <p:nvPr/>
              </p:nvSpPr>
              <p:spPr>
                <a:xfrm>
                  <a:off x="5407900" y="1846050"/>
                  <a:ext cx="364321" cy="3831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ko-KR" sz="11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?</a:t>
                  </a:r>
                </a:p>
              </p:txBody>
            </p:sp>
          </p:grpSp>
          <p:grpSp>
            <p:nvGrpSpPr>
              <p:cNvPr id="1064" name="Shape 1064"/>
              <p:cNvGrpSpPr/>
              <p:nvPr/>
            </p:nvGrpSpPr>
            <p:grpSpPr>
              <a:xfrm>
                <a:off x="2559565" y="1502795"/>
                <a:ext cx="449378" cy="245709"/>
                <a:chOff x="2559565" y="1502795"/>
                <a:chExt cx="449378" cy="245709"/>
              </a:xfrm>
            </p:grpSpPr>
            <p:sp>
              <p:nvSpPr>
                <p:cNvPr id="1065" name="Shape 1065"/>
                <p:cNvSpPr/>
                <p:nvPr/>
              </p:nvSpPr>
              <p:spPr>
                <a:xfrm>
                  <a:off x="2559565" y="1502795"/>
                  <a:ext cx="449378" cy="245709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6" name="Shape 1066"/>
                <p:cNvSpPr/>
                <p:nvPr/>
              </p:nvSpPr>
              <p:spPr>
                <a:xfrm>
                  <a:off x="2601166" y="1509928"/>
                  <a:ext cx="373820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i="0" lang="ko-KR" sz="8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List</a:t>
                  </a:r>
                </a:p>
              </p:txBody>
            </p:sp>
          </p:grpSp>
        </p:grpSp>
        <p:sp>
          <p:nvSpPr>
            <p:cNvPr id="1067" name="Shape 1067"/>
            <p:cNvSpPr txBox="1"/>
            <p:nvPr/>
          </p:nvSpPr>
          <p:spPr>
            <a:xfrm>
              <a:off x="3545928" y="1236833"/>
              <a:ext cx="118333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Midage Knight</a:t>
              </a:r>
            </a:p>
          </p:txBody>
        </p:sp>
      </p:grpSp>
      <p:pic>
        <p:nvPicPr>
          <p:cNvPr id="1068" name="Shape 10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9957" y="301820"/>
            <a:ext cx="3527099" cy="429403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Shape 1069"/>
          <p:cNvSpPr/>
          <p:nvPr/>
        </p:nvSpPr>
        <p:spPr>
          <a:xfrm>
            <a:off x="7459956" y="302760"/>
            <a:ext cx="3533660" cy="4712399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Shape 1070"/>
          <p:cNvSpPr/>
          <p:nvPr/>
        </p:nvSpPr>
        <p:spPr>
          <a:xfrm>
            <a:off x="7459946" y="302750"/>
            <a:ext cx="3527099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1071" name="Shape 1071"/>
          <p:cNvSpPr/>
          <p:nvPr/>
        </p:nvSpPr>
        <p:spPr>
          <a:xfrm rot="-5400000">
            <a:off x="7494222" y="2850183"/>
            <a:ext cx="206737" cy="178222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Shape 1072"/>
          <p:cNvPicPr preferRelativeResize="0"/>
          <p:nvPr/>
        </p:nvPicPr>
        <p:blipFill rotWithShape="1">
          <a:blip r:embed="rId4">
            <a:alphaModFix/>
          </a:blip>
          <a:srcRect b="906" l="17028" r="22903" t="13341"/>
          <a:stretch/>
        </p:blipFill>
        <p:spPr>
          <a:xfrm>
            <a:off x="7481196" y="1219295"/>
            <a:ext cx="3516064" cy="3662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3" name="Shape 1073"/>
          <p:cNvGrpSpPr/>
          <p:nvPr/>
        </p:nvGrpSpPr>
        <p:grpSpPr>
          <a:xfrm>
            <a:off x="7672861" y="751160"/>
            <a:ext cx="3104891" cy="276337"/>
            <a:chOff x="2559565" y="1236833"/>
            <a:chExt cx="3104891" cy="276337"/>
          </a:xfrm>
        </p:grpSpPr>
        <p:grpSp>
          <p:nvGrpSpPr>
            <p:cNvPr id="1074" name="Shape 1074"/>
            <p:cNvGrpSpPr/>
            <p:nvPr/>
          </p:nvGrpSpPr>
          <p:grpSpPr>
            <a:xfrm>
              <a:off x="2559565" y="1249552"/>
              <a:ext cx="3104891" cy="263618"/>
              <a:chOff x="2559565" y="1496324"/>
              <a:chExt cx="3104891" cy="263618"/>
            </a:xfrm>
          </p:grpSpPr>
          <p:sp>
            <p:nvSpPr>
              <p:cNvPr id="1075" name="Shape 1075"/>
              <p:cNvSpPr/>
              <p:nvPr/>
            </p:nvSpPr>
            <p:spPr>
              <a:xfrm>
                <a:off x="2569751" y="1496324"/>
                <a:ext cx="3094704" cy="263618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76" name="Shape 1076"/>
              <p:cNvGrpSpPr/>
              <p:nvPr/>
            </p:nvGrpSpPr>
            <p:grpSpPr>
              <a:xfrm>
                <a:off x="5398913" y="1497327"/>
                <a:ext cx="248785" cy="261609"/>
                <a:chOff x="5407900" y="1846050"/>
                <a:chExt cx="364321" cy="383102"/>
              </a:xfrm>
            </p:grpSpPr>
            <p:sp>
              <p:nvSpPr>
                <p:cNvPr id="1077" name="Shape 1077"/>
                <p:cNvSpPr/>
                <p:nvPr/>
              </p:nvSpPr>
              <p:spPr>
                <a:xfrm>
                  <a:off x="5453871" y="1900983"/>
                  <a:ext cx="263411" cy="260430"/>
                </a:xfrm>
                <a:prstGeom prst="ellipse">
                  <a:avLst/>
                </a:prstGeom>
                <a:gradFill>
                  <a:gsLst>
                    <a:gs pos="0">
                      <a:srgbClr val="5F82CA">
                        <a:alpha val="64313"/>
                      </a:srgbClr>
                    </a:gs>
                    <a:gs pos="50000">
                      <a:srgbClr val="3C70CA">
                        <a:alpha val="66274"/>
                      </a:srgbClr>
                    </a:gs>
                    <a:gs pos="100000">
                      <a:srgbClr val="2E60B9">
                        <a:alpha val="66274"/>
                      </a:srgbClr>
                    </a:gs>
                  </a:gsLst>
                  <a:lin ang="5400000" scaled="0"/>
                </a:gradFill>
                <a:ln cap="flat" cmpd="sng" w="9525">
                  <a:solidFill>
                    <a:srgbClr val="BFBFB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1" i="0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8" name="Shape 1078"/>
                <p:cNvSpPr/>
                <p:nvPr/>
              </p:nvSpPr>
              <p:spPr>
                <a:xfrm>
                  <a:off x="5407900" y="1846050"/>
                  <a:ext cx="364321" cy="3831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b="1" i="0" lang="ko-KR" sz="11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?</a:t>
                  </a:r>
                </a:p>
              </p:txBody>
            </p:sp>
          </p:grpSp>
          <p:grpSp>
            <p:nvGrpSpPr>
              <p:cNvPr id="1079" name="Shape 1079"/>
              <p:cNvGrpSpPr/>
              <p:nvPr/>
            </p:nvGrpSpPr>
            <p:grpSpPr>
              <a:xfrm>
                <a:off x="2559565" y="1502795"/>
                <a:ext cx="449378" cy="245709"/>
                <a:chOff x="2559565" y="1502795"/>
                <a:chExt cx="449378" cy="245709"/>
              </a:xfrm>
            </p:grpSpPr>
            <p:sp>
              <p:nvSpPr>
                <p:cNvPr id="1080" name="Shape 1080"/>
                <p:cNvSpPr/>
                <p:nvPr/>
              </p:nvSpPr>
              <p:spPr>
                <a:xfrm>
                  <a:off x="2559565" y="1502795"/>
                  <a:ext cx="449378" cy="245709"/>
                </a:xfrm>
                <a:prstGeom prst="roundRect">
                  <a:avLst>
                    <a:gd fmla="val 16667" name="adj"/>
                  </a:avLst>
                </a:prstGeom>
                <a:gradFill>
                  <a:gsLst>
                    <a:gs pos="0">
                      <a:srgbClr val="70A5DA"/>
                    </a:gs>
                    <a:gs pos="50000">
                      <a:srgbClr val="539BDB"/>
                    </a:gs>
                    <a:gs pos="100000">
                      <a:srgbClr val="4288C8"/>
                    </a:gs>
                  </a:gsLst>
                  <a:lin ang="5400000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7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1" name="Shape 1081"/>
                <p:cNvSpPr/>
                <p:nvPr/>
              </p:nvSpPr>
              <p:spPr>
                <a:xfrm>
                  <a:off x="2601166" y="1509928"/>
                  <a:ext cx="373820" cy="230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ct val="25000"/>
                    <a:buFont typeface="Arial"/>
                    <a:buNone/>
                  </a:pPr>
                  <a:r>
                    <a:rPr b="1" i="0" lang="ko-KR" sz="8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List</a:t>
                  </a:r>
                </a:p>
              </p:txBody>
            </p:sp>
          </p:grpSp>
        </p:grpSp>
        <p:sp>
          <p:nvSpPr>
            <p:cNvPr id="1082" name="Shape 1082"/>
            <p:cNvSpPr txBox="1"/>
            <p:nvPr/>
          </p:nvSpPr>
          <p:spPr>
            <a:xfrm>
              <a:off x="3545928" y="1236833"/>
              <a:ext cx="1183335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Midage Knight</a:t>
              </a:r>
            </a:p>
          </p:txBody>
        </p:sp>
      </p:grpSp>
      <p:sp>
        <p:nvSpPr>
          <p:cNvPr id="1083" name="Shape 1083"/>
          <p:cNvSpPr txBox="1"/>
          <p:nvPr/>
        </p:nvSpPr>
        <p:spPr>
          <a:xfrm>
            <a:off x="3925021" y="5425"/>
            <a:ext cx="6674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8968925" y="5425"/>
            <a:ext cx="6674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4:3</a:t>
            </a:r>
          </a:p>
        </p:txBody>
      </p:sp>
      <p:sp>
        <p:nvSpPr>
          <p:cNvPr id="1085" name="Shape 1085"/>
          <p:cNvSpPr/>
          <p:nvPr/>
        </p:nvSpPr>
        <p:spPr>
          <a:xfrm>
            <a:off x="7459956" y="3320821"/>
            <a:ext cx="3521376" cy="1704792"/>
          </a:xfrm>
          <a:prstGeom prst="rect">
            <a:avLst/>
          </a:prstGeom>
          <a:solidFill>
            <a:schemeClr val="dk1">
              <a:alpha val="95294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Shape 1086"/>
          <p:cNvSpPr/>
          <p:nvPr/>
        </p:nvSpPr>
        <p:spPr>
          <a:xfrm rot="5400000">
            <a:off x="10755731" y="3096958"/>
            <a:ext cx="206734" cy="178218"/>
          </a:xfrm>
          <a:prstGeom prst="triangle">
            <a:avLst>
              <a:gd fmla="val 50000" name="adj"/>
            </a:avLst>
          </a:prstGeom>
          <a:solidFill>
            <a:schemeClr val="accent1">
              <a:alpha val="2431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Shape 1087"/>
          <p:cNvSpPr/>
          <p:nvPr/>
        </p:nvSpPr>
        <p:spPr>
          <a:xfrm>
            <a:off x="2350302" y="3303835"/>
            <a:ext cx="3535200" cy="15660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grpSp>
        <p:nvGrpSpPr>
          <p:cNvPr id="1088" name="Shape 1088"/>
          <p:cNvGrpSpPr/>
          <p:nvPr/>
        </p:nvGrpSpPr>
        <p:grpSpPr>
          <a:xfrm>
            <a:off x="7531020" y="4366442"/>
            <a:ext cx="3379244" cy="579976"/>
            <a:chOff x="2429815" y="5939362"/>
            <a:chExt cx="3379244" cy="579976"/>
          </a:xfrm>
        </p:grpSpPr>
        <p:grpSp>
          <p:nvGrpSpPr>
            <p:cNvPr id="1089" name="Shape 1089"/>
            <p:cNvGrpSpPr/>
            <p:nvPr/>
          </p:nvGrpSpPr>
          <p:grpSpPr>
            <a:xfrm>
              <a:off x="4598085" y="6002883"/>
              <a:ext cx="1210974" cy="516098"/>
              <a:chOff x="4598085" y="6002046"/>
              <a:chExt cx="1210974" cy="516098"/>
            </a:xfrm>
          </p:grpSpPr>
          <p:sp>
            <p:nvSpPr>
              <p:cNvPr id="1090" name="Shape 1090"/>
              <p:cNvSpPr/>
              <p:nvPr/>
            </p:nvSpPr>
            <p:spPr>
              <a:xfrm>
                <a:off x="4598085" y="6002046"/>
                <a:ext cx="1210974" cy="516098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 cap="flat" cmpd="sng" w="12700">
                <a:solidFill>
                  <a:srgbClr val="31538F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Shape 1091"/>
              <p:cNvSpPr/>
              <p:nvPr/>
            </p:nvSpPr>
            <p:spPr>
              <a:xfrm>
                <a:off x="4648294" y="6066998"/>
                <a:ext cx="110158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 Now!</a:t>
                </a:r>
              </a:p>
            </p:txBody>
          </p:sp>
          <p:sp>
            <p:nvSpPr>
              <p:cNvPr id="1092" name="Shape 1092"/>
              <p:cNvSpPr/>
              <p:nvPr/>
            </p:nvSpPr>
            <p:spPr>
              <a:xfrm>
                <a:off x="4812837" y="6344575"/>
                <a:ext cx="798990" cy="133893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ct val="25000"/>
                  <a:buFont typeface="Arial"/>
                  <a:buNone/>
                </a:pPr>
                <a:r>
                  <a:rPr b="1" i="0" lang="ko-KR" sz="800" u="none" cap="none" strike="noStrik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99999999</a:t>
                </a:r>
              </a:p>
            </p:txBody>
          </p:sp>
          <p:pic>
            <p:nvPicPr>
              <p:cNvPr id="1093" name="Shape 109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655789" y="6311428"/>
                <a:ext cx="226311" cy="1692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4" name="Shape 1094"/>
            <p:cNvGrpSpPr/>
            <p:nvPr/>
          </p:nvGrpSpPr>
          <p:grpSpPr>
            <a:xfrm>
              <a:off x="2429815" y="5939362"/>
              <a:ext cx="803464" cy="579976"/>
              <a:chOff x="2429816" y="5901771"/>
              <a:chExt cx="803464" cy="579976"/>
            </a:xfrm>
          </p:grpSpPr>
          <p:sp>
            <p:nvSpPr>
              <p:cNvPr id="1095" name="Shape 1095"/>
              <p:cNvSpPr/>
              <p:nvPr/>
            </p:nvSpPr>
            <p:spPr>
              <a:xfrm>
                <a:off x="2429816" y="5901771"/>
                <a:ext cx="803464" cy="579976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Shape 1096"/>
              <p:cNvSpPr/>
              <p:nvPr/>
            </p:nvSpPr>
            <p:spPr>
              <a:xfrm rot="10800000">
                <a:off x="2515980" y="5949637"/>
                <a:ext cx="542628" cy="48424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cap="flat" cmpd="sng" w="9525">
                <a:solidFill>
                  <a:schemeClr val="accent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7" name="Shape 1097"/>
          <p:cNvGrpSpPr/>
          <p:nvPr/>
        </p:nvGrpSpPr>
        <p:grpSpPr>
          <a:xfrm>
            <a:off x="2569692" y="4869835"/>
            <a:ext cx="3094766" cy="908497"/>
            <a:chOff x="2569692" y="4869835"/>
            <a:chExt cx="3094766" cy="908497"/>
          </a:xfrm>
        </p:grpSpPr>
        <p:grpSp>
          <p:nvGrpSpPr>
            <p:cNvPr id="1098" name="Shape 1098"/>
            <p:cNvGrpSpPr/>
            <p:nvPr/>
          </p:nvGrpSpPr>
          <p:grpSpPr>
            <a:xfrm>
              <a:off x="2569692" y="4869835"/>
              <a:ext cx="3094766" cy="908497"/>
              <a:chOff x="6878863" y="4339362"/>
              <a:chExt cx="3094766" cy="908497"/>
            </a:xfrm>
          </p:grpSpPr>
          <p:sp>
            <p:nvSpPr>
              <p:cNvPr id="1099" name="Shape 1099"/>
              <p:cNvSpPr/>
              <p:nvPr/>
            </p:nvSpPr>
            <p:spPr>
              <a:xfrm>
                <a:off x="6878863" y="4349932"/>
                <a:ext cx="3094766" cy="245590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Shape 1100"/>
              <p:cNvSpPr/>
              <p:nvPr/>
            </p:nvSpPr>
            <p:spPr>
              <a:xfrm>
                <a:off x="6878863" y="4339362"/>
                <a:ext cx="3094766" cy="90849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Shape 1101"/>
              <p:cNvSpPr/>
              <p:nvPr/>
            </p:nvSpPr>
            <p:spPr>
              <a:xfrm>
                <a:off x="7006938" y="4594412"/>
                <a:ext cx="2838615" cy="307091"/>
              </a:xfrm>
              <a:prstGeom prst="rect">
                <a:avLst/>
              </a:prstGeom>
              <a:solidFill>
                <a:srgbClr val="262626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Shape 1102"/>
              <p:cNvSpPr/>
              <p:nvPr/>
            </p:nvSpPr>
            <p:spPr>
              <a:xfrm>
                <a:off x="7107185" y="4773580"/>
                <a:ext cx="184730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i="0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Shape 1103"/>
              <p:cNvSpPr/>
              <p:nvPr/>
            </p:nvSpPr>
            <p:spPr>
              <a:xfrm>
                <a:off x="7026834" y="4618751"/>
                <a:ext cx="1601661" cy="260154"/>
              </a:xfrm>
              <a:prstGeom prst="rect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 cap="flat" cmpd="sng" w="9525">
                <a:solidFill>
                  <a:schemeClr val="accent2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i="0" sz="9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Shape 1104"/>
              <p:cNvSpPr/>
              <p:nvPr/>
            </p:nvSpPr>
            <p:spPr>
              <a:xfrm>
                <a:off x="7863803" y="4623282"/>
                <a:ext cx="105028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</p:grpSp>
        <p:sp>
          <p:nvSpPr>
            <p:cNvPr id="1105" name="Shape 1105"/>
            <p:cNvSpPr/>
            <p:nvPr/>
          </p:nvSpPr>
          <p:spPr>
            <a:xfrm>
              <a:off x="4729264" y="5493253"/>
              <a:ext cx="807117" cy="218496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3F3F3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8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+1200</a:t>
              </a:r>
            </a:p>
          </p:txBody>
        </p:sp>
        <p:sp>
          <p:nvSpPr>
            <p:cNvPr id="1106" name="Shape 1106"/>
            <p:cNvSpPr txBox="1"/>
            <p:nvPr/>
          </p:nvSpPr>
          <p:spPr>
            <a:xfrm>
              <a:off x="2626700" y="4915003"/>
              <a:ext cx="80021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Training…</a:t>
              </a:r>
            </a:p>
          </p:txBody>
        </p:sp>
      </p:grpSp>
      <p:grpSp>
        <p:nvGrpSpPr>
          <p:cNvPr id="1107" name="Shape 1107"/>
          <p:cNvGrpSpPr/>
          <p:nvPr/>
        </p:nvGrpSpPr>
        <p:grpSpPr>
          <a:xfrm>
            <a:off x="7683050" y="3320821"/>
            <a:ext cx="3094766" cy="908497"/>
            <a:chOff x="2569692" y="4869835"/>
            <a:chExt cx="3094766" cy="908497"/>
          </a:xfrm>
        </p:grpSpPr>
        <p:grpSp>
          <p:nvGrpSpPr>
            <p:cNvPr id="1108" name="Shape 1108"/>
            <p:cNvGrpSpPr/>
            <p:nvPr/>
          </p:nvGrpSpPr>
          <p:grpSpPr>
            <a:xfrm>
              <a:off x="2569692" y="4869835"/>
              <a:ext cx="3094766" cy="908497"/>
              <a:chOff x="6878863" y="4339362"/>
              <a:chExt cx="3094766" cy="908497"/>
            </a:xfrm>
          </p:grpSpPr>
          <p:sp>
            <p:nvSpPr>
              <p:cNvPr id="1109" name="Shape 1109"/>
              <p:cNvSpPr/>
              <p:nvPr/>
            </p:nvSpPr>
            <p:spPr>
              <a:xfrm>
                <a:off x="6878863" y="4349932"/>
                <a:ext cx="3094766" cy="245590"/>
              </a:xfrm>
              <a:prstGeom prst="rect">
                <a:avLst/>
              </a:prstGeom>
              <a:solidFill>
                <a:srgbClr val="2E75B5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Shape 1110"/>
              <p:cNvSpPr/>
              <p:nvPr/>
            </p:nvSpPr>
            <p:spPr>
              <a:xfrm>
                <a:off x="6878863" y="4339362"/>
                <a:ext cx="3094766" cy="908497"/>
              </a:xfrm>
              <a:prstGeom prst="rect">
                <a:avLst/>
              </a:prstGeom>
              <a:solidFill>
                <a:srgbClr val="1E4E79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Shape 1111"/>
              <p:cNvSpPr/>
              <p:nvPr/>
            </p:nvSpPr>
            <p:spPr>
              <a:xfrm>
                <a:off x="7006938" y="4594412"/>
                <a:ext cx="2838615" cy="307091"/>
              </a:xfrm>
              <a:prstGeom prst="rect">
                <a:avLst/>
              </a:prstGeom>
              <a:solidFill>
                <a:srgbClr val="262626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Shape 1112"/>
              <p:cNvSpPr/>
              <p:nvPr/>
            </p:nvSpPr>
            <p:spPr>
              <a:xfrm>
                <a:off x="7107185" y="4773580"/>
                <a:ext cx="184730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i="0" sz="11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Shape 1113"/>
              <p:cNvSpPr/>
              <p:nvPr/>
            </p:nvSpPr>
            <p:spPr>
              <a:xfrm>
                <a:off x="7026834" y="4618751"/>
                <a:ext cx="1601661" cy="260154"/>
              </a:xfrm>
              <a:prstGeom prst="rect">
                <a:avLst/>
              </a:prstGeom>
              <a:gradFill>
                <a:gsLst>
                  <a:gs pos="0">
                    <a:srgbClr val="F08B54"/>
                  </a:gs>
                  <a:gs pos="50000">
                    <a:srgbClr val="F67A26"/>
                  </a:gs>
                  <a:gs pos="100000">
                    <a:srgbClr val="E36A18"/>
                  </a:gs>
                </a:gsLst>
                <a:lin ang="5400000" scaled="0"/>
              </a:gradFill>
              <a:ln cap="flat" cmpd="sng" w="9525">
                <a:solidFill>
                  <a:schemeClr val="accent2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1" i="0" sz="9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Shape 1114"/>
              <p:cNvSpPr/>
              <p:nvPr/>
            </p:nvSpPr>
            <p:spPr>
              <a:xfrm>
                <a:off x="7863803" y="4623282"/>
                <a:ext cx="105028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i="0" lang="ko-KR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99d 23:59:59</a:t>
                </a:r>
              </a:p>
            </p:txBody>
          </p:sp>
        </p:grpSp>
        <p:sp>
          <p:nvSpPr>
            <p:cNvPr id="1115" name="Shape 1115"/>
            <p:cNvSpPr/>
            <p:nvPr/>
          </p:nvSpPr>
          <p:spPr>
            <a:xfrm>
              <a:off x="4729264" y="5493253"/>
              <a:ext cx="807117" cy="218496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rgbClr val="3F3F3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Arial"/>
                <a:buNone/>
              </a:pPr>
              <a:r>
                <a:rPr b="1" i="0" lang="ko-KR" sz="8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+1200</a:t>
              </a:r>
            </a:p>
          </p:txBody>
        </p:sp>
        <p:sp>
          <p:nvSpPr>
            <p:cNvPr id="1116" name="Shape 1116"/>
            <p:cNvSpPr txBox="1"/>
            <p:nvPr/>
          </p:nvSpPr>
          <p:spPr>
            <a:xfrm>
              <a:off x="2626700" y="4915003"/>
              <a:ext cx="800218" cy="24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i="0" lang="ko-KR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Training…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838200" y="688156"/>
            <a:ext cx="10515599" cy="548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2015.12.09 	초안 작성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V1.1 – 2015.12.16 	4:3해상도 대응 방식 변경(Ui여백 삭제)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V1.2 – 2015.12.29 	생산 중일 시, Ui 추가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2016.01.12 	생산 불가 유닛의 해금 조건 Ui 추가, 상단 메뉴명 Ui 삭제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V1.4 – 2016.09.19	병영 효과 변경 (Peter)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636104" y="3657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282433" y="1033669"/>
            <a:ext cx="759695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Barracks의 정의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종류의 병사(Unit)를 생산할 수 있는 건물 (국가 별 유닛은 1종만 생산 가능)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한번에 생산할 수 있는 병사의 총량을 결정하는 건물. 업그레이드를 통해 올릴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청동기 시대 1개, 고대 시대 2개, 중세 시대 3개, 근세 시대 최대 4개 까지 건설할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병영을 지을 수 있도록 지정된 건설포인트에만 병영 건설이 가능하다.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282433" y="2678796"/>
            <a:ext cx="8028159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병영에서 생산할 수 있는 모든 종류의 병사를 한눈에 보고 비교해볼 수 있도록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시대별로 병영의 최대 개수를 제한하여, 시대 발전의 필요성이 커지도록 만든다.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병영의 건설 포인트는 4개로 고정하여, 시대 발전으로 3개를 더 늘릴 수 있다는 것을 보여준다.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3339" y="4097241"/>
            <a:ext cx="2886074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754" y="4097241"/>
            <a:ext cx="2876550" cy="22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8512" y="4259166"/>
            <a:ext cx="2686049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636104" y="365760"/>
            <a:ext cx="1207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Flow</a:t>
            </a:r>
          </a:p>
        </p:txBody>
      </p:sp>
      <p:sp>
        <p:nvSpPr>
          <p:cNvPr id="106" name="Shape 106"/>
          <p:cNvSpPr/>
          <p:nvPr/>
        </p:nvSpPr>
        <p:spPr>
          <a:xfrm>
            <a:off x="2702225" y="2126568"/>
            <a:ext cx="1606163" cy="69176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 정보</a:t>
            </a:r>
          </a:p>
        </p:txBody>
      </p:sp>
      <p:sp>
        <p:nvSpPr>
          <p:cNvPr id="107" name="Shape 107"/>
          <p:cNvSpPr/>
          <p:nvPr/>
        </p:nvSpPr>
        <p:spPr>
          <a:xfrm>
            <a:off x="5385791" y="735091"/>
            <a:ext cx="1606163" cy="69176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Barracks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</a:t>
            </a:r>
          </a:p>
        </p:txBody>
      </p:sp>
      <p:sp>
        <p:nvSpPr>
          <p:cNvPr id="108" name="Shape 108"/>
          <p:cNvSpPr/>
          <p:nvPr/>
        </p:nvSpPr>
        <p:spPr>
          <a:xfrm>
            <a:off x="7679742" y="2126568"/>
            <a:ext cx="1606163" cy="691762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훈련</a:t>
            </a:r>
          </a:p>
        </p:txBody>
      </p:sp>
      <p:sp>
        <p:nvSpPr>
          <p:cNvPr id="109" name="Shape 109"/>
          <p:cNvSpPr/>
          <p:nvPr/>
        </p:nvSpPr>
        <p:spPr>
          <a:xfrm>
            <a:off x="5385791" y="2126568"/>
            <a:ext cx="1606163" cy="69176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cxnSp>
        <p:nvCxnSpPr>
          <p:cNvPr id="110" name="Shape 110"/>
          <p:cNvCxnSpPr>
            <a:stCxn id="107" idx="2"/>
            <a:endCxn id="106" idx="0"/>
          </p:cNvCxnSpPr>
          <p:nvPr/>
        </p:nvCxnSpPr>
        <p:spPr>
          <a:xfrm rot="5400000">
            <a:off x="4497322" y="434903"/>
            <a:ext cx="699599" cy="2683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111" name="Shape 111"/>
          <p:cNvCxnSpPr>
            <a:stCxn id="107" idx="2"/>
            <a:endCxn id="108" idx="0"/>
          </p:cNvCxnSpPr>
          <p:nvPr/>
        </p:nvCxnSpPr>
        <p:spPr>
          <a:xfrm flipH="1" rot="-5400000">
            <a:off x="6986122" y="629603"/>
            <a:ext cx="699599" cy="2294099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sp>
        <p:nvSpPr>
          <p:cNvPr id="112" name="Shape 112"/>
          <p:cNvSpPr/>
          <p:nvPr/>
        </p:nvSpPr>
        <p:spPr>
          <a:xfrm>
            <a:off x="5580596" y="3275533"/>
            <a:ext cx="1216548" cy="485028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즉시완료, </a:t>
            </a:r>
            <a:r>
              <a:rPr b="0" i="0" lang="ko-KR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가속, 자원 사용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바로가기</a:t>
            </a:r>
          </a:p>
        </p:txBody>
      </p:sp>
      <p:cxnSp>
        <p:nvCxnSpPr>
          <p:cNvPr id="113" name="Shape 113"/>
          <p:cNvCxnSpPr>
            <a:stCxn id="109" idx="2"/>
            <a:endCxn id="112" idx="0"/>
          </p:cNvCxnSpPr>
          <p:nvPr/>
        </p:nvCxnSpPr>
        <p:spPr>
          <a:xfrm flipH="1" rot="-5400000">
            <a:off x="5960572" y="3046630"/>
            <a:ext cx="457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4" name="Shape 114"/>
          <p:cNvSpPr/>
          <p:nvPr/>
        </p:nvSpPr>
        <p:spPr>
          <a:xfrm>
            <a:off x="5580596" y="4177192"/>
            <a:ext cx="1216548" cy="485028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완료 팝업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사용 바로가기</a:t>
            </a:r>
          </a:p>
        </p:txBody>
      </p:sp>
      <p:cxnSp>
        <p:nvCxnSpPr>
          <p:cNvPr id="115" name="Shape 115"/>
          <p:cNvCxnSpPr>
            <a:stCxn id="114" idx="1"/>
          </p:cNvCxnSpPr>
          <p:nvPr/>
        </p:nvCxnSpPr>
        <p:spPr>
          <a:xfrm rot="10800000">
            <a:off x="5385896" y="2472406"/>
            <a:ext cx="194700" cy="1947300"/>
          </a:xfrm>
          <a:prstGeom prst="bentConnector3">
            <a:avLst>
              <a:gd fmla="val 217466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6" name="Shape 116"/>
          <p:cNvCxnSpPr>
            <a:stCxn id="112" idx="1"/>
          </p:cNvCxnSpPr>
          <p:nvPr/>
        </p:nvCxnSpPr>
        <p:spPr>
          <a:xfrm rot="10800000">
            <a:off x="5385896" y="2472547"/>
            <a:ext cx="194700" cy="1045500"/>
          </a:xfrm>
          <a:prstGeom prst="bentConnector3">
            <a:avLst>
              <a:gd fmla="val 217466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7" name="Shape 117"/>
          <p:cNvCxnSpPr>
            <a:stCxn id="112" idx="2"/>
            <a:endCxn id="114" idx="0"/>
          </p:cNvCxnSpPr>
          <p:nvPr/>
        </p:nvCxnSpPr>
        <p:spPr>
          <a:xfrm>
            <a:off x="6188870" y="3760562"/>
            <a:ext cx="0" cy="41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8" name="Shape 118"/>
          <p:cNvSpPr/>
          <p:nvPr/>
        </p:nvSpPr>
        <p:spPr>
          <a:xfrm>
            <a:off x="2897031" y="3275533"/>
            <a:ext cx="1216548" cy="48502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더 보기</a:t>
            </a:r>
          </a:p>
        </p:txBody>
      </p:sp>
      <p:cxnSp>
        <p:nvCxnSpPr>
          <p:cNvPr id="119" name="Shape 119"/>
          <p:cNvCxnSpPr>
            <a:stCxn id="106" idx="2"/>
            <a:endCxn id="118" idx="0"/>
          </p:cNvCxnSpPr>
          <p:nvPr/>
        </p:nvCxnSpPr>
        <p:spPr>
          <a:xfrm>
            <a:off x="3505306" y="281833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0" name="Shape 120"/>
          <p:cNvCxnSpPr>
            <a:stCxn id="118" idx="1"/>
            <a:endCxn id="106" idx="1"/>
          </p:cNvCxnSpPr>
          <p:nvPr/>
        </p:nvCxnSpPr>
        <p:spPr>
          <a:xfrm rot="10800000">
            <a:off x="2702331" y="2472547"/>
            <a:ext cx="194700" cy="1045500"/>
          </a:xfrm>
          <a:prstGeom prst="bentConnector3">
            <a:avLst>
              <a:gd fmla="val 217466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1" name="Shape 121"/>
          <p:cNvSpPr/>
          <p:nvPr/>
        </p:nvSpPr>
        <p:spPr>
          <a:xfrm>
            <a:off x="7874549" y="3275533"/>
            <a:ext cx="1216548" cy="485028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유닛 정보</a:t>
            </a:r>
          </a:p>
        </p:txBody>
      </p:sp>
      <p:sp>
        <p:nvSpPr>
          <p:cNvPr id="122" name="Shape 122"/>
          <p:cNvSpPr/>
          <p:nvPr/>
        </p:nvSpPr>
        <p:spPr>
          <a:xfrm>
            <a:off x="5580596" y="5078853"/>
            <a:ext cx="1216548" cy="485028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 구매 popup</a:t>
            </a:r>
          </a:p>
        </p:txBody>
      </p:sp>
      <p:cxnSp>
        <p:nvCxnSpPr>
          <p:cNvPr id="123" name="Shape 123"/>
          <p:cNvCxnSpPr>
            <a:stCxn id="114" idx="2"/>
            <a:endCxn id="122" idx="0"/>
          </p:cNvCxnSpPr>
          <p:nvPr/>
        </p:nvCxnSpPr>
        <p:spPr>
          <a:xfrm>
            <a:off x="6188870" y="4662221"/>
            <a:ext cx="0" cy="41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  <p:cxnSp>
        <p:nvCxnSpPr>
          <p:cNvPr id="124" name="Shape 124"/>
          <p:cNvCxnSpPr>
            <a:stCxn id="108" idx="2"/>
            <a:endCxn id="121" idx="0"/>
          </p:cNvCxnSpPr>
          <p:nvPr/>
        </p:nvCxnSpPr>
        <p:spPr>
          <a:xfrm>
            <a:off x="8482823" y="281833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25" name="Shape 125"/>
          <p:cNvCxnSpPr>
            <a:stCxn id="109" idx="0"/>
            <a:endCxn id="107" idx="2"/>
          </p:cNvCxnSpPr>
          <p:nvPr/>
        </p:nvCxnSpPr>
        <p:spPr>
          <a:xfrm rot="10800000">
            <a:off x="6188872" y="1426968"/>
            <a:ext cx="0" cy="69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636104" y="365760"/>
            <a:ext cx="35589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정의1-1 (건설/업그레이드)</a:t>
            </a:r>
          </a:p>
        </p:txBody>
      </p:sp>
      <p:sp>
        <p:nvSpPr>
          <p:cNvPr id="131" name="Shape 131"/>
          <p:cNvSpPr/>
          <p:nvPr/>
        </p:nvSpPr>
        <p:spPr>
          <a:xfrm>
            <a:off x="1553154" y="1087004"/>
            <a:ext cx="9483253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병영은 지정된 위치에만 건설할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병영의 최대 건설 개수는 청동기(1)/고대(2)/중세(3)/근세(4)로 늘어난다.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병영의 종류는 1가지로, 모두 같은 기능을 하며, 생산도 별개로 할 수 있다. (4개의 병영은 4개 생산)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병영을 선택하면, (세부 정보 / 업그레이드 / 훈련) 메뉴를 이용할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업그레이드를 위해서는 기초 자원이 필요하다.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업그레이드를 위해서는 필요한 건물 레벨(마을 회관)이 충족 되어야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업그레이드를 위해서는 필요한 과학 기술이 충족 되어야 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업그레이드에 필요한 모든 조건이 충족되었다면, 시간과 자원을 소모하여, 업그레이드가 완료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업그레이드는 자원이 부족해도, 크라운(캐쉬)을 사용해서 업그레이드 가능하다.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필요한 자원이 충족되지 않았다면, 업그레이드 버튼이 비활성화 되어 입력할 수 없다.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즉시 건설 기능도 크라운이 부족할 경우 비활성화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건설 망치가 부족할 경우, 바로가기를 버튼을 통해 망치 추가 / 혹은 다른 건설 중인 건설의 즉시완료 팝업이 출력된다.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필요한 건물 조건이 부족할 경우, 바로가기 버튼을 통해 해당 건물로 바로 이동할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필요한 과학 기술이 부족할 경우, 바로가기 버튼을 통해 해당 과학 기술로 바로 이동할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자원이 부족할 경우, 바로가기 버튼을 통해 자원 사용 Ui를 호출한다. 자원사용 Ui에서는 크라운을 사용하여 자원 구매도 가능하다.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636104" y="365760"/>
            <a:ext cx="3227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정의1-2 (세부정보 보기)</a:t>
            </a:r>
          </a:p>
        </p:txBody>
      </p:sp>
      <p:sp>
        <p:nvSpPr>
          <p:cNvPr id="137" name="Shape 137"/>
          <p:cNvSpPr/>
          <p:nvPr/>
        </p:nvSpPr>
        <p:spPr>
          <a:xfrm>
            <a:off x="1553154" y="1087004"/>
            <a:ext cx="9483253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병영은 레벨이 높아질수록 그 병영에서 한 번에 생산할 수 있는 병력 수의 최대치가 증가한다.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다른 병영의 레벨은 해당 병영이 생산할 수 있는 병력의 수에 영향을 미치지 않는다.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병영은 레벨이 높아질수록 유닛 생산 속도가 퍼센티지(%)로 증가한다.</a:t>
            </a:r>
          </a:p>
          <a:p>
            <a:pPr indent="-285750" lvl="8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모든 병영의 효과 수치를 합산한 수 적용한다.</a:t>
            </a:r>
          </a:p>
          <a:p>
            <a:pPr indent="-285750" lvl="8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병영의 세부 정보 보기 메뉴를 통해, 기능 설명 / 훈련 정보를 확인할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 보기 메뉴에서는 병영의 레벨 별 1회 훈련가능 최대치 / 훈련속도 를 확인할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 속도 </a:t>
            </a:r>
            <a:r>
              <a:rPr lang="ko-KR" sz="1600">
                <a:solidFill>
                  <a:schemeClr val="dk1"/>
                </a:solidFill>
              </a:rPr>
              <a:t>적용 후의 </a:t>
            </a:r>
            <a:r>
              <a:rPr b="1" lang="ko-KR" sz="1600">
                <a:solidFill>
                  <a:schemeClr val="dk1"/>
                </a:solidFill>
              </a:rPr>
              <a:t>훈련 시간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계산식</a:t>
            </a: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훈련 속도 증가 효과가 0%일 때 걸리는 시간을 </a:t>
            </a:r>
            <a:r>
              <a:rPr b="0" i="1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초라고 했을 때, 초당 훈련 속도는 (1/</a:t>
            </a:r>
            <a:r>
              <a:rPr b="0" i="1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/ 초 이다.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훈련 속도 증가 효과를 합산한 값이 </a:t>
            </a:r>
            <a:r>
              <a:rPr b="0" i="1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%일 때, (1/</a:t>
            </a:r>
            <a:r>
              <a:rPr b="0" i="1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* (1+</a:t>
            </a:r>
            <a:r>
              <a:rPr b="0" i="1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/100)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b="1" i="1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 이 되는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z의 값이 최종적</a:t>
            </a:r>
            <a:r>
              <a:rPr b="1" lang="ko-KR" sz="1600">
                <a:solidFill>
                  <a:schemeClr val="dk1"/>
                </a:solidFill>
              </a:rPr>
              <a:t>으로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훈련</a:t>
            </a:r>
            <a:r>
              <a:rPr b="1" lang="ko-KR" sz="1600">
                <a:solidFill>
                  <a:schemeClr val="dk1"/>
                </a:solidFill>
              </a:rPr>
              <a:t> 완료에 필요한 시간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1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소수점 이하 값은 올림 처리한다.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636104" y="365760"/>
            <a:ext cx="3482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 정의1-3 (훈련 / 유닛 정보)</a:t>
            </a:r>
          </a:p>
        </p:txBody>
      </p:sp>
      <p:sp>
        <p:nvSpPr>
          <p:cNvPr id="143" name="Shape 143"/>
          <p:cNvSpPr/>
          <p:nvPr/>
        </p:nvSpPr>
        <p:spPr>
          <a:xfrm>
            <a:off x="1553150" y="1086994"/>
            <a:ext cx="9483299" cy="5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(훈련 Ui)유닛을 생산할 수 있는 메뉴.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 생산에는 기초 자원이 필요하다.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기초 자원이 부족할 경우, 크라운을 사용하여 생산할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 명령을 내렸을 때, 유닛 최대 보유량을 초과할 경우에는 생산을 진행할 수 없고, 안내 메시지를 출력한다.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생산이 시작되면 지정된 시간이 흐른 뒤, 유닛 수집이 가능한 대기상태가 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생산이 시작된 시점부터, 해당 유닛은 유닛 보유량에 추가된다.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유닛은 수집을 한 이후, 연병장으로 이동하며, 연병장 보유 유닛에 추가된다.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 시간은 크라운과 가속 아이템을 통해 단축시킬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한번에 생산되는 양은 과학연구를 통해 늘어날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유닛의 생산 속도는 과학 연구를 통해 줄어들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(유닛 정보Ui)유닛의 정보를 확인할 수 있는 메뉴.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유닛의 구체적인 능력치와 특성을 확인할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636104" y="365760"/>
            <a:ext cx="1847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6528019" y="610766"/>
            <a:ext cx="5454593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Town Hall 을 Select 시, 배경을 어둡게 처리하고 해당 건물을 하이라이트</a:t>
            </a:r>
          </a:p>
        </p:txBody>
      </p:sp>
      <p:sp>
        <p:nvSpPr>
          <p:cNvPr id="150" name="Shape 150"/>
          <p:cNvSpPr/>
          <p:nvPr/>
        </p:nvSpPr>
        <p:spPr>
          <a:xfrm>
            <a:off x="2363400" y="302758"/>
            <a:ext cx="474050" cy="432334"/>
          </a:xfrm>
          <a:prstGeom prst="rect">
            <a:avLst/>
          </a:prstGeom>
          <a:solidFill>
            <a:srgbClr val="322E1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2775005" y="5239910"/>
            <a:ext cx="2687541" cy="397565"/>
          </a:xfrm>
          <a:prstGeom prst="rect">
            <a:avLst/>
          </a:prstGeom>
          <a:solidFill>
            <a:srgbClr val="2B291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2382108" y="5901771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/>
          <p:nvPr/>
        </p:nvSpPr>
        <p:spPr>
          <a:xfrm rot="10800000">
            <a:off x="2468271" y="594963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4779596" y="5949637"/>
            <a:ext cx="1049480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4852635" y="6076882"/>
            <a:ext cx="94609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Detail</a:t>
            </a:r>
          </a:p>
        </p:txBody>
      </p:sp>
      <p:sp>
        <p:nvSpPr>
          <p:cNvPr id="156" name="Shape 156"/>
          <p:cNvSpPr/>
          <p:nvPr/>
        </p:nvSpPr>
        <p:spPr>
          <a:xfrm>
            <a:off x="4467716" y="1415332"/>
            <a:ext cx="1248136" cy="1789043"/>
          </a:xfrm>
          <a:prstGeom prst="rect">
            <a:avLst/>
          </a:prstGeom>
          <a:solidFill>
            <a:srgbClr val="2E291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913" y="302759"/>
            <a:ext cx="3531050" cy="627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>
            <a:off x="2365675" y="302758"/>
            <a:ext cx="588434" cy="6168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IMG</a:t>
            </a:r>
          </a:p>
        </p:txBody>
      </p:sp>
      <p:sp>
        <p:nvSpPr>
          <p:cNvPr id="159" name="Shape 159"/>
          <p:cNvSpPr/>
          <p:nvPr/>
        </p:nvSpPr>
        <p:spPr>
          <a:xfrm>
            <a:off x="2365675" y="944086"/>
            <a:ext cx="588434" cy="14003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전투력</a:t>
            </a:r>
          </a:p>
        </p:txBody>
      </p:sp>
      <p:sp>
        <p:nvSpPr>
          <p:cNvPr id="160" name="Shape 160"/>
          <p:cNvSpPr/>
          <p:nvPr/>
        </p:nvSpPr>
        <p:spPr>
          <a:xfrm>
            <a:off x="3412212" y="302759"/>
            <a:ext cx="2469662" cy="28313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</a:t>
            </a:r>
          </a:p>
        </p:txBody>
      </p:sp>
      <p:sp>
        <p:nvSpPr>
          <p:cNvPr id="161" name="Shape 161"/>
          <p:cNvSpPr/>
          <p:nvPr/>
        </p:nvSpPr>
        <p:spPr>
          <a:xfrm>
            <a:off x="2954110" y="302758"/>
            <a:ext cx="657781" cy="28313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VIP1</a:t>
            </a:r>
          </a:p>
        </p:txBody>
      </p:sp>
      <p:sp>
        <p:nvSpPr>
          <p:cNvPr id="162" name="Shape 162"/>
          <p:cNvSpPr/>
          <p:nvPr/>
        </p:nvSpPr>
        <p:spPr>
          <a:xfrm>
            <a:off x="2365676" y="6001073"/>
            <a:ext cx="3512590" cy="57911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2353758" y="6099614"/>
            <a:ext cx="656939" cy="46911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메일</a:t>
            </a:r>
          </a:p>
        </p:txBody>
      </p:sp>
      <p:sp>
        <p:nvSpPr>
          <p:cNvPr id="164" name="Shape 164"/>
          <p:cNvSpPr/>
          <p:nvPr/>
        </p:nvSpPr>
        <p:spPr>
          <a:xfrm>
            <a:off x="3047041" y="6099614"/>
            <a:ext cx="656939" cy="46911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가방</a:t>
            </a:r>
          </a:p>
        </p:txBody>
      </p:sp>
      <p:sp>
        <p:nvSpPr>
          <p:cNvPr id="165" name="Shape 165"/>
          <p:cNvSpPr/>
          <p:nvPr/>
        </p:nvSpPr>
        <p:spPr>
          <a:xfrm>
            <a:off x="4528044" y="6099614"/>
            <a:ext cx="656939" cy="46911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축복</a:t>
            </a:r>
          </a:p>
        </p:txBody>
      </p:sp>
      <p:sp>
        <p:nvSpPr>
          <p:cNvPr id="166" name="Shape 166"/>
          <p:cNvSpPr/>
          <p:nvPr/>
        </p:nvSpPr>
        <p:spPr>
          <a:xfrm>
            <a:off x="5221328" y="6099614"/>
            <a:ext cx="656939" cy="46911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길드</a:t>
            </a:r>
          </a:p>
        </p:txBody>
      </p:sp>
      <p:sp>
        <p:nvSpPr>
          <p:cNvPr id="167" name="Shape 167"/>
          <p:cNvSpPr/>
          <p:nvPr/>
        </p:nvSpPr>
        <p:spPr>
          <a:xfrm>
            <a:off x="2837451" y="6079616"/>
            <a:ext cx="197081" cy="197081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68" name="Shape 168"/>
          <p:cNvSpPr/>
          <p:nvPr/>
        </p:nvSpPr>
        <p:spPr>
          <a:xfrm>
            <a:off x="3746051" y="6001073"/>
            <a:ext cx="744775" cy="56765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월드</a:t>
            </a:r>
          </a:p>
        </p:txBody>
      </p:sp>
      <p:sp>
        <p:nvSpPr>
          <p:cNvPr id="169" name="Shape 169"/>
          <p:cNvSpPr/>
          <p:nvPr/>
        </p:nvSpPr>
        <p:spPr>
          <a:xfrm>
            <a:off x="2952022" y="586172"/>
            <a:ext cx="2926244" cy="381314"/>
          </a:xfrm>
          <a:prstGeom prst="rect">
            <a:avLst/>
          </a:prstGeom>
          <a:solidFill>
            <a:schemeClr val="accent1">
              <a:alpha val="38431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유저1 : 안녕하세요??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유저2 : 네. 안녕하세요~</a:t>
            </a:r>
          </a:p>
        </p:txBody>
      </p:sp>
      <p:sp>
        <p:nvSpPr>
          <p:cNvPr id="170" name="Shape 170"/>
          <p:cNvSpPr/>
          <p:nvPr/>
        </p:nvSpPr>
        <p:spPr>
          <a:xfrm>
            <a:off x="5198866" y="692708"/>
            <a:ext cx="591245" cy="59124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프로모션</a:t>
            </a:r>
          </a:p>
        </p:txBody>
      </p:sp>
      <p:sp>
        <p:nvSpPr>
          <p:cNvPr id="171" name="Shape 171"/>
          <p:cNvSpPr/>
          <p:nvPr/>
        </p:nvSpPr>
        <p:spPr>
          <a:xfrm>
            <a:off x="2417930" y="5716017"/>
            <a:ext cx="1692125" cy="19708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TIP : 창병 병영 업글</a:t>
            </a:r>
          </a:p>
        </p:txBody>
      </p:sp>
      <p:sp>
        <p:nvSpPr>
          <p:cNvPr id="172" name="Shape 172"/>
          <p:cNvSpPr/>
          <p:nvPr/>
        </p:nvSpPr>
        <p:spPr>
          <a:xfrm>
            <a:off x="2406010" y="5565003"/>
            <a:ext cx="349694" cy="34969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173" name="Shape 173"/>
          <p:cNvSpPr/>
          <p:nvPr/>
        </p:nvSpPr>
        <p:spPr>
          <a:xfrm>
            <a:off x="2465066" y="1218258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건설1</a:t>
            </a:r>
          </a:p>
        </p:txBody>
      </p:sp>
      <p:sp>
        <p:nvSpPr>
          <p:cNvPr id="174" name="Shape 174"/>
          <p:cNvSpPr/>
          <p:nvPr/>
        </p:nvSpPr>
        <p:spPr>
          <a:xfrm>
            <a:off x="2465066" y="1780316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건설2</a:t>
            </a:r>
          </a:p>
        </p:txBody>
      </p:sp>
      <p:sp>
        <p:nvSpPr>
          <p:cNvPr id="175" name="Shape 175"/>
          <p:cNvSpPr/>
          <p:nvPr/>
        </p:nvSpPr>
        <p:spPr>
          <a:xfrm>
            <a:off x="2465066" y="2335058"/>
            <a:ext cx="489046" cy="489046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8DA9D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176" name="Shape 176"/>
          <p:cNvSpPr/>
          <p:nvPr/>
        </p:nvSpPr>
        <p:spPr>
          <a:xfrm>
            <a:off x="2356065" y="302758"/>
            <a:ext cx="3507982" cy="6277426"/>
          </a:xfrm>
          <a:prstGeom prst="rect">
            <a:avLst/>
          </a:prstGeom>
          <a:solidFill>
            <a:schemeClr val="dk1">
              <a:alpha val="61568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Shape 177"/>
          <p:cNvGrpSpPr/>
          <p:nvPr/>
        </p:nvGrpSpPr>
        <p:grpSpPr>
          <a:xfrm>
            <a:off x="2807519" y="2281627"/>
            <a:ext cx="2760761" cy="2319682"/>
            <a:chOff x="2904952" y="1696825"/>
            <a:chExt cx="2760761" cy="2319682"/>
          </a:xfrm>
        </p:grpSpPr>
        <p:grpSp>
          <p:nvGrpSpPr>
            <p:cNvPr id="178" name="Shape 178"/>
            <p:cNvGrpSpPr/>
            <p:nvPr/>
          </p:nvGrpSpPr>
          <p:grpSpPr>
            <a:xfrm>
              <a:off x="2904952" y="3048997"/>
              <a:ext cx="2760761" cy="967510"/>
              <a:chOff x="3572569" y="3872778"/>
              <a:chExt cx="2047631" cy="717594"/>
            </a:xfrm>
          </p:grpSpPr>
          <p:sp>
            <p:nvSpPr>
              <p:cNvPr id="179" name="Shape 179"/>
              <p:cNvSpPr/>
              <p:nvPr/>
            </p:nvSpPr>
            <p:spPr>
              <a:xfrm>
                <a:off x="3572569" y="3875157"/>
                <a:ext cx="457200" cy="447869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4346721" y="4142503"/>
                <a:ext cx="457200" cy="447869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5132214" y="3872778"/>
                <a:ext cx="457200" cy="447869"/>
              </a:xfrm>
              <a:prstGeom prst="ellipse">
                <a:avLst/>
              </a:prstGeom>
              <a:solidFill>
                <a:schemeClr val="accent1"/>
              </a:solidFill>
              <a:ln cap="flat" cmpd="sng" w="12700">
                <a:solidFill>
                  <a:srgbClr val="42719B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Shape 182"/>
              <p:cNvSpPr txBox="1"/>
              <p:nvPr/>
            </p:nvSpPr>
            <p:spPr>
              <a:xfrm>
                <a:off x="3651092" y="4013523"/>
                <a:ext cx="304603" cy="1826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Info</a:t>
                </a:r>
              </a:p>
            </p:txBody>
          </p:sp>
          <p:sp>
            <p:nvSpPr>
              <p:cNvPr id="183" name="Shape 183"/>
              <p:cNvSpPr txBox="1"/>
              <p:nvPr/>
            </p:nvSpPr>
            <p:spPr>
              <a:xfrm>
                <a:off x="4325323" y="4257810"/>
                <a:ext cx="509101" cy="1826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Upgrade</a:t>
                </a:r>
              </a:p>
            </p:txBody>
          </p:sp>
          <p:sp>
            <p:nvSpPr>
              <p:cNvPr id="184" name="Shape 184"/>
              <p:cNvSpPr txBox="1"/>
              <p:nvPr/>
            </p:nvSpPr>
            <p:spPr>
              <a:xfrm>
                <a:off x="5134880" y="4001653"/>
                <a:ext cx="485321" cy="1826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0" i="0" lang="ko-KR" sz="10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Training</a:t>
                </a:r>
              </a:p>
            </p:txBody>
          </p:sp>
        </p:grpSp>
        <p:sp>
          <p:nvSpPr>
            <p:cNvPr id="185" name="Shape 185"/>
            <p:cNvSpPr/>
            <p:nvPr/>
          </p:nvSpPr>
          <p:spPr>
            <a:xfrm>
              <a:off x="3544357" y="2682331"/>
              <a:ext cx="1503745" cy="620862"/>
            </a:xfrm>
            <a:prstGeom prst="parallelogram">
              <a:avLst>
                <a:gd fmla="val 25000" name="adj"/>
              </a:avLst>
            </a:prstGeom>
            <a:solidFill>
              <a:schemeClr val="accent3"/>
            </a:solidFill>
            <a:ln cap="flat" cmpd="sng" w="5715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" name="Shape 186"/>
            <p:cNvPicPr preferRelativeResize="0"/>
            <p:nvPr/>
          </p:nvPicPr>
          <p:blipFill rotWithShape="1">
            <a:blip r:embed="rId4">
              <a:alphaModFix/>
            </a:blip>
            <a:srcRect b="23656" l="27024" r="13135" t="30967"/>
            <a:stretch/>
          </p:blipFill>
          <p:spPr>
            <a:xfrm>
              <a:off x="3519362" y="1696825"/>
              <a:ext cx="1687398" cy="15365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Shape 187"/>
          <p:cNvSpPr txBox="1"/>
          <p:nvPr/>
        </p:nvSpPr>
        <p:spPr>
          <a:xfrm>
            <a:off x="178918" y="229106"/>
            <a:ext cx="12715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병영 선택 </a:t>
            </a:r>
          </a:p>
        </p:txBody>
      </p:sp>
      <p:cxnSp>
        <p:nvCxnSpPr>
          <p:cNvPr id="188" name="Shape 188"/>
          <p:cNvCxnSpPr>
            <a:stCxn id="186" idx="3"/>
          </p:cNvCxnSpPr>
          <p:nvPr/>
        </p:nvCxnSpPr>
        <p:spPr>
          <a:xfrm flipH="1" rot="10800000">
            <a:off x="5109327" y="735111"/>
            <a:ext cx="1441500" cy="2314800"/>
          </a:xfrm>
          <a:prstGeom prst="bentConnector3">
            <a:avLst>
              <a:gd fmla="val 6635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9" name="Shape 189"/>
          <p:cNvCxnSpPr>
            <a:stCxn id="184" idx="3"/>
          </p:cNvCxnSpPr>
          <p:nvPr/>
        </p:nvCxnSpPr>
        <p:spPr>
          <a:xfrm flipH="1" rot="10800000">
            <a:off x="5568280" y="1611668"/>
            <a:ext cx="982500" cy="2319000"/>
          </a:xfrm>
          <a:prstGeom prst="bentConnector3">
            <a:avLst>
              <a:gd fmla="val 7207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90" name="Shape 190"/>
          <p:cNvSpPr/>
          <p:nvPr/>
        </p:nvSpPr>
        <p:spPr>
          <a:xfrm>
            <a:off x="6550878" y="376869"/>
            <a:ext cx="5518671" cy="7164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건물과 바닥을 zoom in하여 하이라이트.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하이라이트 된 건물을 제외한 타운은 어둡게 처리</a:t>
            </a:r>
          </a:p>
        </p:txBody>
      </p:sp>
      <p:sp>
        <p:nvSpPr>
          <p:cNvPr id="191" name="Shape 191"/>
          <p:cNvSpPr/>
          <p:nvPr/>
        </p:nvSpPr>
        <p:spPr>
          <a:xfrm>
            <a:off x="6550878" y="1253540"/>
            <a:ext cx="5518671" cy="7164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4개의 메뉴 버튼을 터치하면 해당 메뉴가 출력된다.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4개의 메뉴 버튼 외 다른 영역을 터치하면 Select가 취소. (뒤로가기)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3428660" y="3898894"/>
            <a:ext cx="661176" cy="11784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1313" y="311035"/>
            <a:ext cx="3507977" cy="625769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2382108" y="5901771"/>
            <a:ext cx="803464" cy="5799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 rot="10800000">
            <a:off x="2468271" y="5949637"/>
            <a:ext cx="542628" cy="48424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779596" y="5949637"/>
            <a:ext cx="1049480" cy="51609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4855978" y="6003592"/>
            <a:ext cx="91140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UPGRADE</a:t>
            </a:r>
          </a:p>
        </p:txBody>
      </p:sp>
      <p:sp>
        <p:nvSpPr>
          <p:cNvPr id="202" name="Shape 202"/>
          <p:cNvSpPr/>
          <p:nvPr/>
        </p:nvSpPr>
        <p:spPr>
          <a:xfrm>
            <a:off x="2380480" y="4873275"/>
            <a:ext cx="3415223" cy="226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3356196" y="5953332"/>
            <a:ext cx="1210974" cy="516098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31538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3499332" y="5915605"/>
            <a:ext cx="949296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Immediate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Upgrade</a:t>
            </a:r>
          </a:p>
        </p:txBody>
      </p:sp>
      <p:sp>
        <p:nvSpPr>
          <p:cNvPr id="205" name="Shape 205"/>
          <p:cNvSpPr/>
          <p:nvPr/>
        </p:nvSpPr>
        <p:spPr>
          <a:xfrm>
            <a:off x="2583133" y="1454995"/>
            <a:ext cx="1632951" cy="781670"/>
          </a:xfrm>
          <a:prstGeom prst="parallelogram">
            <a:avLst>
              <a:gd fmla="val 25000" name="adj"/>
            </a:avLst>
          </a:prstGeom>
          <a:solidFill>
            <a:srgbClr val="D8D8D8"/>
          </a:solidFill>
          <a:ln cap="flat" cmpd="sng" w="57150">
            <a:solidFill>
              <a:srgbClr val="BFBFB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4">
            <a:alphaModFix/>
          </a:blip>
          <a:srcRect b="21076" l="13132" r="3797" t="30203"/>
          <a:stretch/>
        </p:blipFill>
        <p:spPr>
          <a:xfrm>
            <a:off x="2495549" y="765143"/>
            <a:ext cx="1721292" cy="140555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2492168" y="3007027"/>
            <a:ext cx="3236516" cy="27954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2479334" y="2387143"/>
            <a:ext cx="3249348" cy="54229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Building used to have injured troops and cure. If you not enough Max injured troops, you can lost your troops.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increase to Max injured troops by Upgrade.</a:t>
            </a:r>
          </a:p>
        </p:txBody>
      </p:sp>
      <p:sp>
        <p:nvSpPr>
          <p:cNvPr id="209" name="Shape 209"/>
          <p:cNvSpPr/>
          <p:nvPr/>
        </p:nvSpPr>
        <p:spPr>
          <a:xfrm>
            <a:off x="4398389" y="1021173"/>
            <a:ext cx="1330296" cy="288032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 Lv.50</a:t>
            </a:r>
          </a:p>
        </p:txBody>
      </p:sp>
      <p:sp>
        <p:nvSpPr>
          <p:cNvPr id="210" name="Shape 210"/>
          <p:cNvSpPr/>
          <p:nvPr/>
        </p:nvSpPr>
        <p:spPr>
          <a:xfrm>
            <a:off x="4406480" y="1355944"/>
            <a:ext cx="1322205" cy="953614"/>
          </a:xfrm>
          <a:prstGeom prst="rect">
            <a:avLst/>
          </a:prstGeom>
          <a:solidFill>
            <a:srgbClr val="5B9BD5"/>
          </a:solidFill>
          <a:ln cap="flat" cmpd="sng" w="12700">
            <a:solidFill>
              <a:srgbClr val="41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4480371" y="1414557"/>
            <a:ext cx="1191300" cy="373368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 injured troops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5000+</a:t>
            </a:r>
            <a:r>
              <a:rPr b="1" i="0" lang="ko-KR" sz="105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</a:p>
        </p:txBody>
      </p:sp>
      <p:sp>
        <p:nvSpPr>
          <p:cNvPr id="212" name="Shape 212"/>
          <p:cNvSpPr/>
          <p:nvPr/>
        </p:nvSpPr>
        <p:spPr>
          <a:xfrm>
            <a:off x="4478489" y="1851998"/>
            <a:ext cx="1193183" cy="373368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Cure time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10% + </a:t>
            </a:r>
            <a:r>
              <a:rPr b="1" i="0" lang="ko-KR" sz="105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</a:p>
        </p:txBody>
      </p:sp>
      <p:sp>
        <p:nvSpPr>
          <p:cNvPr id="213" name="Shape 213"/>
          <p:cNvSpPr/>
          <p:nvPr/>
        </p:nvSpPr>
        <p:spPr>
          <a:xfrm>
            <a:off x="2897040" y="3377719"/>
            <a:ext cx="2412000" cy="268711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 Building : Lv.49 Town Hall</a:t>
            </a:r>
          </a:p>
        </p:txBody>
      </p:sp>
      <p:sp>
        <p:nvSpPr>
          <p:cNvPr id="214" name="Shape 214"/>
          <p:cNvSpPr/>
          <p:nvPr/>
        </p:nvSpPr>
        <p:spPr>
          <a:xfrm>
            <a:off x="2897040" y="3980155"/>
            <a:ext cx="2412000" cy="268711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9999.9M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7731" y="4296037"/>
            <a:ext cx="317776" cy="25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7731" y="3994450"/>
            <a:ext cx="317776" cy="25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40288" y="4597623"/>
            <a:ext cx="317776" cy="25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38025" y="3391276"/>
            <a:ext cx="315540" cy="252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Shape 219"/>
          <p:cNvGrpSpPr/>
          <p:nvPr/>
        </p:nvGrpSpPr>
        <p:grpSpPr>
          <a:xfrm>
            <a:off x="5388691" y="3134238"/>
            <a:ext cx="279917" cy="143999"/>
            <a:chOff x="7576457" y="3340357"/>
            <a:chExt cx="279917" cy="233264"/>
          </a:xfrm>
        </p:grpSpPr>
        <p:sp>
          <p:nvSpPr>
            <p:cNvPr id="220" name="Shape 220"/>
            <p:cNvSpPr/>
            <p:nvPr/>
          </p:nvSpPr>
          <p:spPr>
            <a:xfrm>
              <a:off x="7576457" y="3340357"/>
              <a:ext cx="279917" cy="233264"/>
            </a:xfrm>
            <a:prstGeom prst="rect">
              <a:avLst/>
            </a:prstGeom>
            <a:gradFill>
              <a:gsLst>
                <a:gs pos="0">
                  <a:srgbClr val="474747"/>
                </a:gs>
                <a:gs pos="50000">
                  <a:schemeClr val="dk1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0" i="0" lang="ko-KR" sz="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move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7613777" y="3377680"/>
              <a:ext cx="223937" cy="15119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Shape 222"/>
          <p:cNvGrpSpPr/>
          <p:nvPr/>
        </p:nvGrpSpPr>
        <p:grpSpPr>
          <a:xfrm>
            <a:off x="5388691" y="3736046"/>
            <a:ext cx="279917" cy="143999"/>
            <a:chOff x="7576457" y="3340357"/>
            <a:chExt cx="279917" cy="233264"/>
          </a:xfrm>
        </p:grpSpPr>
        <p:sp>
          <p:nvSpPr>
            <p:cNvPr id="223" name="Shape 223"/>
            <p:cNvSpPr/>
            <p:nvPr/>
          </p:nvSpPr>
          <p:spPr>
            <a:xfrm>
              <a:off x="7576457" y="3340357"/>
              <a:ext cx="279917" cy="233264"/>
            </a:xfrm>
            <a:prstGeom prst="rect">
              <a:avLst/>
            </a:prstGeom>
            <a:gradFill>
              <a:gsLst>
                <a:gs pos="0">
                  <a:srgbClr val="474747"/>
                </a:gs>
                <a:gs pos="50000">
                  <a:schemeClr val="dk1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7613777" y="3377680"/>
              <a:ext cx="223937" cy="15119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5" name="Shape 2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37731" y="3080234"/>
            <a:ext cx="317776" cy="26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2897040" y="3678937"/>
            <a:ext cx="2412000" cy="268711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 Science : Lv.10 Advenced Hospital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38025" y="3692862"/>
            <a:ext cx="315540" cy="252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Shape 228"/>
          <p:cNvGrpSpPr/>
          <p:nvPr/>
        </p:nvGrpSpPr>
        <p:grpSpPr>
          <a:xfrm>
            <a:off x="5388691" y="3435142"/>
            <a:ext cx="279917" cy="143999"/>
            <a:chOff x="7576457" y="3340357"/>
            <a:chExt cx="279917" cy="233264"/>
          </a:xfrm>
        </p:grpSpPr>
        <p:sp>
          <p:nvSpPr>
            <p:cNvPr id="229" name="Shape 229"/>
            <p:cNvSpPr/>
            <p:nvPr/>
          </p:nvSpPr>
          <p:spPr>
            <a:xfrm>
              <a:off x="7576457" y="3340357"/>
              <a:ext cx="279917" cy="233264"/>
            </a:xfrm>
            <a:prstGeom prst="rect">
              <a:avLst/>
            </a:prstGeom>
            <a:gradFill>
              <a:gsLst>
                <a:gs pos="0">
                  <a:srgbClr val="474747"/>
                </a:gs>
                <a:gs pos="50000">
                  <a:schemeClr val="dk1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7613777" y="3377680"/>
              <a:ext cx="223937" cy="15119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Shape 231"/>
          <p:cNvSpPr/>
          <p:nvPr/>
        </p:nvSpPr>
        <p:spPr>
          <a:xfrm>
            <a:off x="2897040" y="4281373"/>
            <a:ext cx="2412000" cy="268711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9999.9M</a:t>
            </a:r>
          </a:p>
        </p:txBody>
      </p:sp>
      <p:grpSp>
        <p:nvGrpSpPr>
          <p:cNvPr id="232" name="Shape 232"/>
          <p:cNvGrpSpPr/>
          <p:nvPr/>
        </p:nvGrpSpPr>
        <p:grpSpPr>
          <a:xfrm>
            <a:off x="5388691" y="4036949"/>
            <a:ext cx="279917" cy="143999"/>
            <a:chOff x="7576457" y="3340357"/>
            <a:chExt cx="279917" cy="233264"/>
          </a:xfrm>
        </p:grpSpPr>
        <p:sp>
          <p:nvSpPr>
            <p:cNvPr id="233" name="Shape 233"/>
            <p:cNvSpPr/>
            <p:nvPr/>
          </p:nvSpPr>
          <p:spPr>
            <a:xfrm>
              <a:off x="7576457" y="3340357"/>
              <a:ext cx="279917" cy="233264"/>
            </a:xfrm>
            <a:prstGeom prst="rect">
              <a:avLst/>
            </a:prstGeom>
            <a:gradFill>
              <a:gsLst>
                <a:gs pos="0">
                  <a:srgbClr val="474747"/>
                </a:gs>
                <a:gs pos="50000">
                  <a:schemeClr val="dk1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7613777" y="3377680"/>
              <a:ext cx="223937" cy="15119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Shape 235"/>
          <p:cNvSpPr/>
          <p:nvPr/>
        </p:nvSpPr>
        <p:spPr>
          <a:xfrm>
            <a:off x="2897040" y="4582591"/>
            <a:ext cx="2412000" cy="268711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9999.9M</a:t>
            </a:r>
          </a:p>
        </p:txBody>
      </p:sp>
      <p:grpSp>
        <p:nvGrpSpPr>
          <p:cNvPr id="236" name="Shape 236"/>
          <p:cNvGrpSpPr/>
          <p:nvPr/>
        </p:nvGrpSpPr>
        <p:grpSpPr>
          <a:xfrm>
            <a:off x="5388691" y="4337854"/>
            <a:ext cx="279917" cy="143999"/>
            <a:chOff x="7576457" y="3340357"/>
            <a:chExt cx="279917" cy="233264"/>
          </a:xfrm>
        </p:grpSpPr>
        <p:sp>
          <p:nvSpPr>
            <p:cNvPr id="237" name="Shape 237"/>
            <p:cNvSpPr/>
            <p:nvPr/>
          </p:nvSpPr>
          <p:spPr>
            <a:xfrm>
              <a:off x="7576457" y="3340357"/>
              <a:ext cx="279917" cy="233264"/>
            </a:xfrm>
            <a:prstGeom prst="rect">
              <a:avLst/>
            </a:prstGeom>
            <a:gradFill>
              <a:gsLst>
                <a:gs pos="0">
                  <a:srgbClr val="474747"/>
                </a:gs>
                <a:gs pos="50000">
                  <a:schemeClr val="dk1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7613777" y="3377680"/>
              <a:ext cx="223937" cy="15119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Shape 239"/>
          <p:cNvSpPr/>
          <p:nvPr/>
        </p:nvSpPr>
        <p:spPr>
          <a:xfrm>
            <a:off x="2897040" y="3076500"/>
            <a:ext cx="2412000" cy="268711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Need Building Hammer : 99d 24:59:59 Left</a:t>
            </a:r>
          </a:p>
        </p:txBody>
      </p:sp>
      <p:grpSp>
        <p:nvGrpSpPr>
          <p:cNvPr id="240" name="Shape 240"/>
          <p:cNvGrpSpPr/>
          <p:nvPr/>
        </p:nvGrpSpPr>
        <p:grpSpPr>
          <a:xfrm>
            <a:off x="5388691" y="4638757"/>
            <a:ext cx="279917" cy="143999"/>
            <a:chOff x="7576457" y="3340357"/>
            <a:chExt cx="279917" cy="233264"/>
          </a:xfrm>
        </p:grpSpPr>
        <p:sp>
          <p:nvSpPr>
            <p:cNvPr id="241" name="Shape 241"/>
            <p:cNvSpPr/>
            <p:nvPr/>
          </p:nvSpPr>
          <p:spPr>
            <a:xfrm>
              <a:off x="7576457" y="3340357"/>
              <a:ext cx="279917" cy="233264"/>
            </a:xfrm>
            <a:prstGeom prst="rect">
              <a:avLst/>
            </a:prstGeom>
            <a:gradFill>
              <a:gsLst>
                <a:gs pos="0">
                  <a:srgbClr val="474747"/>
                </a:gs>
                <a:gs pos="50000">
                  <a:schemeClr val="dk1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7613777" y="3377680"/>
              <a:ext cx="223937" cy="15119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Shape 243"/>
          <p:cNvSpPr/>
          <p:nvPr/>
        </p:nvSpPr>
        <p:spPr>
          <a:xfrm>
            <a:off x="2897040" y="4883807"/>
            <a:ext cx="2412000" cy="268711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9999.9M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2537730" y="4899210"/>
            <a:ext cx="317776" cy="252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Shape 245"/>
          <p:cNvGrpSpPr/>
          <p:nvPr/>
        </p:nvGrpSpPr>
        <p:grpSpPr>
          <a:xfrm>
            <a:off x="5388691" y="4939662"/>
            <a:ext cx="279917" cy="143999"/>
            <a:chOff x="7576457" y="3340357"/>
            <a:chExt cx="279917" cy="233264"/>
          </a:xfrm>
        </p:grpSpPr>
        <p:sp>
          <p:nvSpPr>
            <p:cNvPr id="246" name="Shape 246"/>
            <p:cNvSpPr/>
            <p:nvPr/>
          </p:nvSpPr>
          <p:spPr>
            <a:xfrm>
              <a:off x="7576457" y="3340357"/>
              <a:ext cx="279917" cy="233264"/>
            </a:xfrm>
            <a:prstGeom prst="rect">
              <a:avLst/>
            </a:prstGeom>
            <a:gradFill>
              <a:gsLst>
                <a:gs pos="0">
                  <a:srgbClr val="474747"/>
                </a:gs>
                <a:gs pos="50000">
                  <a:schemeClr val="dk1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7613777" y="3377680"/>
              <a:ext cx="223937" cy="15119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Shape 248"/>
          <p:cNvSpPr/>
          <p:nvPr/>
        </p:nvSpPr>
        <p:spPr>
          <a:xfrm>
            <a:off x="2897040" y="5185026"/>
            <a:ext cx="2412000" cy="268711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9999.9M</a:t>
            </a: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2537730" y="5200798"/>
            <a:ext cx="317776" cy="252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Shape 250"/>
          <p:cNvGrpSpPr/>
          <p:nvPr/>
        </p:nvGrpSpPr>
        <p:grpSpPr>
          <a:xfrm>
            <a:off x="5388691" y="5240565"/>
            <a:ext cx="279917" cy="143999"/>
            <a:chOff x="7576457" y="3340357"/>
            <a:chExt cx="279917" cy="233264"/>
          </a:xfrm>
        </p:grpSpPr>
        <p:sp>
          <p:nvSpPr>
            <p:cNvPr id="251" name="Shape 251"/>
            <p:cNvSpPr/>
            <p:nvPr/>
          </p:nvSpPr>
          <p:spPr>
            <a:xfrm>
              <a:off x="7576457" y="3340357"/>
              <a:ext cx="279917" cy="233264"/>
            </a:xfrm>
            <a:prstGeom prst="rect">
              <a:avLst/>
            </a:prstGeom>
            <a:gradFill>
              <a:gsLst>
                <a:gs pos="0">
                  <a:srgbClr val="474747"/>
                </a:gs>
                <a:gs pos="50000">
                  <a:schemeClr val="dk1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7613777" y="3377680"/>
              <a:ext cx="223937" cy="15119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Shape 253"/>
          <p:cNvSpPr/>
          <p:nvPr/>
        </p:nvSpPr>
        <p:spPr>
          <a:xfrm>
            <a:off x="2897040" y="5486246"/>
            <a:ext cx="2412000" cy="268711"/>
          </a:xfrm>
          <a:prstGeom prst="rect">
            <a:avLst/>
          </a:prstGeom>
          <a:solidFill>
            <a:srgbClr val="0C0C0C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9999.9M</a:t>
            </a: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2537730" y="5502385"/>
            <a:ext cx="317776" cy="252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Shape 255"/>
          <p:cNvGrpSpPr/>
          <p:nvPr/>
        </p:nvGrpSpPr>
        <p:grpSpPr>
          <a:xfrm>
            <a:off x="5388691" y="5541467"/>
            <a:ext cx="279917" cy="143999"/>
            <a:chOff x="7576457" y="3340357"/>
            <a:chExt cx="279917" cy="233264"/>
          </a:xfrm>
        </p:grpSpPr>
        <p:sp>
          <p:nvSpPr>
            <p:cNvPr id="256" name="Shape 256"/>
            <p:cNvSpPr/>
            <p:nvPr/>
          </p:nvSpPr>
          <p:spPr>
            <a:xfrm>
              <a:off x="7576457" y="3340357"/>
              <a:ext cx="279917" cy="233264"/>
            </a:xfrm>
            <a:prstGeom prst="rect">
              <a:avLst/>
            </a:prstGeom>
            <a:gradFill>
              <a:gsLst>
                <a:gs pos="0">
                  <a:srgbClr val="474747"/>
                </a:gs>
                <a:gs pos="50000">
                  <a:schemeClr val="dk1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7613777" y="3377680"/>
              <a:ext cx="223937" cy="15119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cap="flat" cmpd="sng" w="9525">
              <a:solidFill>
                <a:schemeClr val="accent4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Shape 258"/>
          <p:cNvSpPr txBox="1"/>
          <p:nvPr/>
        </p:nvSpPr>
        <p:spPr>
          <a:xfrm>
            <a:off x="178918" y="229106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</a:p>
        </p:txBody>
      </p:sp>
      <p:sp>
        <p:nvSpPr>
          <p:cNvPr id="259" name="Shape 259"/>
          <p:cNvSpPr/>
          <p:nvPr/>
        </p:nvSpPr>
        <p:spPr>
          <a:xfrm>
            <a:off x="2376002" y="302750"/>
            <a:ext cx="3507899" cy="222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List</a:t>
            </a:r>
          </a:p>
        </p:txBody>
      </p:sp>
      <p:sp>
        <p:nvSpPr>
          <p:cNvPr id="260" name="Shape 260"/>
          <p:cNvSpPr/>
          <p:nvPr/>
        </p:nvSpPr>
        <p:spPr>
          <a:xfrm>
            <a:off x="4899835" y="6295221"/>
            <a:ext cx="820899" cy="12173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99d 23:59:59</a:t>
            </a:r>
          </a:p>
        </p:txBody>
      </p:sp>
      <p:sp>
        <p:nvSpPr>
          <p:cNvPr id="261" name="Shape 261"/>
          <p:cNvSpPr/>
          <p:nvPr/>
        </p:nvSpPr>
        <p:spPr>
          <a:xfrm>
            <a:off x="3570948" y="6295862"/>
            <a:ext cx="798990" cy="13389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b="1" i="0" lang="ko-KR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99999999</a:t>
            </a: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13901" y="6262714"/>
            <a:ext cx="226311" cy="169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Shape 263"/>
          <p:cNvCxnSpPr/>
          <p:nvPr/>
        </p:nvCxnSpPr>
        <p:spPr>
          <a:xfrm flipH="1" rot="10800000">
            <a:off x="3499332" y="806753"/>
            <a:ext cx="3051599" cy="425700"/>
          </a:xfrm>
          <a:prstGeom prst="bentConnector3">
            <a:avLst>
              <a:gd fmla="val -28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64" name="Shape 264"/>
          <p:cNvCxnSpPr>
            <a:stCxn id="208" idx="3"/>
          </p:cNvCxnSpPr>
          <p:nvPr/>
        </p:nvCxnSpPr>
        <p:spPr>
          <a:xfrm flipH="1" rot="10800000">
            <a:off x="5728683" y="2564392"/>
            <a:ext cx="845100" cy="939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65" name="Shape 265"/>
          <p:cNvSpPr/>
          <p:nvPr/>
        </p:nvSpPr>
        <p:spPr>
          <a:xfrm>
            <a:off x="6528019" y="1164862"/>
            <a:ext cx="45718" cy="675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6550878" y="448420"/>
            <a:ext cx="5518671" cy="7164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건물과 바닥을 zoom in하여 하이라이트.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하이라이트 된 건물을 제외한 타운은 어둡게 처리</a:t>
            </a:r>
          </a:p>
        </p:txBody>
      </p:sp>
      <p:sp>
        <p:nvSpPr>
          <p:cNvPr id="267" name="Shape 267"/>
          <p:cNvSpPr/>
          <p:nvPr/>
        </p:nvSpPr>
        <p:spPr>
          <a:xfrm>
            <a:off x="6573739" y="2206280"/>
            <a:ext cx="5518671" cy="7164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건물의 설명이 들어가는 텍스트 박스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영역은 Scroll 할 수 있다.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폰트 크기9 기준 최대 6 Line</a:t>
            </a:r>
          </a:p>
        </p:txBody>
      </p:sp>
      <p:sp>
        <p:nvSpPr>
          <p:cNvPr id="268" name="Shape 268"/>
          <p:cNvSpPr/>
          <p:nvPr/>
        </p:nvSpPr>
        <p:spPr>
          <a:xfrm>
            <a:off x="6550878" y="1310458"/>
            <a:ext cx="5518671" cy="7164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다음 레벨 효과에 대한 preview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수치(버프 효과 포함) + 업그레이드로 향상되는 수치</a:t>
            </a:r>
          </a:p>
        </p:txBody>
      </p:sp>
      <p:cxnSp>
        <p:nvCxnSpPr>
          <p:cNvPr id="269" name="Shape 269"/>
          <p:cNvCxnSpPr>
            <a:stCxn id="210" idx="3"/>
            <a:endCxn id="268" idx="1"/>
          </p:cNvCxnSpPr>
          <p:nvPr/>
        </p:nvCxnSpPr>
        <p:spPr>
          <a:xfrm flipH="1" rot="10800000">
            <a:off x="5728685" y="1668651"/>
            <a:ext cx="822300" cy="164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0" name="Shape 270"/>
          <p:cNvSpPr/>
          <p:nvPr/>
        </p:nvSpPr>
        <p:spPr>
          <a:xfrm>
            <a:off x="6573739" y="3102100"/>
            <a:ext cx="5518671" cy="8282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업그레이드에 필요한 조건 &amp; 자원을 보여주는 Ui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망치 (부족할 경우만 출력) / 건물 조건 / 과학 조건 / 자원 조건 (식량/목재/석재/철/금화/크라운) 순서로 출력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건설조건에 없는 내역은 출력하지 않는다.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영역은 상/하로 Scroll 할 수 있다.</a:t>
            </a:r>
          </a:p>
        </p:txBody>
      </p:sp>
      <p:cxnSp>
        <p:nvCxnSpPr>
          <p:cNvPr id="271" name="Shape 271"/>
          <p:cNvCxnSpPr>
            <a:stCxn id="207" idx="3"/>
            <a:endCxn id="270" idx="1"/>
          </p:cNvCxnSpPr>
          <p:nvPr/>
        </p:nvCxnSpPr>
        <p:spPr>
          <a:xfrm flipH="1" rot="10800000">
            <a:off x="5728685" y="3516147"/>
            <a:ext cx="845099" cy="888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2" name="Shape 272"/>
          <p:cNvSpPr/>
          <p:nvPr/>
        </p:nvSpPr>
        <p:spPr>
          <a:xfrm>
            <a:off x="6573739" y="4109739"/>
            <a:ext cx="5518671" cy="9902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 건설 조건 바로가기 버튼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건설 망치 : 건설 망치 추가 구입 / 즉시 완료 팝업(망치가 최대일 경우) 출력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건물 조건 : 해당 건물 업그레이드 Ui 출력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 조건 : 연구 Ui로 이동하여, 해당 연구를 Select 한 상태로 출력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자원 조건 : 해당 자원 사용 / 구입 Ui 출력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크라운 : 크라운 구매(과금) Ui로 이동</a:t>
            </a:r>
          </a:p>
        </p:txBody>
      </p:sp>
      <p:cxnSp>
        <p:nvCxnSpPr>
          <p:cNvPr id="273" name="Shape 273"/>
          <p:cNvCxnSpPr>
            <a:stCxn id="257" idx="3"/>
            <a:endCxn id="272" idx="1"/>
          </p:cNvCxnSpPr>
          <p:nvPr/>
        </p:nvCxnSpPr>
        <p:spPr>
          <a:xfrm flipH="1" rot="10800000">
            <a:off x="5649948" y="4604976"/>
            <a:ext cx="923700" cy="10062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4" name="Shape 274"/>
          <p:cNvSpPr/>
          <p:nvPr/>
        </p:nvSpPr>
        <p:spPr>
          <a:xfrm>
            <a:off x="6573739" y="5296482"/>
            <a:ext cx="5518671" cy="4928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조건이 충족 되었을 경우, 업그레이브 버튼이 활성화 (아닐 경우는 비활성화 상태)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업그레이드에 드는 시간은 항상 출력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업그레이드 버튼을 누르면, 바로 타운 화면으로 빠져나오고, 업그레이드 연출이 진행.</a:t>
            </a:r>
          </a:p>
        </p:txBody>
      </p:sp>
      <p:cxnSp>
        <p:nvCxnSpPr>
          <p:cNvPr id="275" name="Shape 275"/>
          <p:cNvCxnSpPr>
            <a:stCxn id="200" idx="3"/>
            <a:endCxn id="274" idx="1"/>
          </p:cNvCxnSpPr>
          <p:nvPr/>
        </p:nvCxnSpPr>
        <p:spPr>
          <a:xfrm flipH="1" rot="10800000">
            <a:off x="5829077" y="5542886"/>
            <a:ext cx="744600" cy="664800"/>
          </a:xfrm>
          <a:prstGeom prst="bentConnector3">
            <a:avLst>
              <a:gd fmla="val 5961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6" name="Shape 276"/>
          <p:cNvSpPr/>
          <p:nvPr/>
        </p:nvSpPr>
        <p:spPr>
          <a:xfrm>
            <a:off x="6573739" y="5986180"/>
            <a:ext cx="5518671" cy="4928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 버튼. 조건은 충족 되었으나 자원이 부족할 경우, 활성화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조건이 충족되지 않았을 경우 비활성화 (건설 망치, 조건 건물, 조건 과학)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즉시 업그레이드를 누르면, 바로 타운 화면으로 빠져 나오고, 업그레이드 연출이 진행.</a:t>
            </a:r>
          </a:p>
        </p:txBody>
      </p:sp>
      <p:cxnSp>
        <p:nvCxnSpPr>
          <p:cNvPr id="277" name="Shape 277"/>
          <p:cNvCxnSpPr>
            <a:stCxn id="203" idx="2"/>
            <a:endCxn id="276" idx="1"/>
          </p:cNvCxnSpPr>
          <p:nvPr/>
        </p:nvCxnSpPr>
        <p:spPr>
          <a:xfrm rot="-5400000">
            <a:off x="5149383" y="5045030"/>
            <a:ext cx="236700" cy="2612099"/>
          </a:xfrm>
          <a:prstGeom prst="bentConnector4">
            <a:avLst>
              <a:gd fmla="val -96578" name="adj1"/>
              <a:gd fmla="val 9294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8" name="Shape 278"/>
          <p:cNvSpPr/>
          <p:nvPr/>
        </p:nvSpPr>
        <p:spPr>
          <a:xfrm>
            <a:off x="2350302" y="4246391"/>
            <a:ext cx="3535200" cy="1566000"/>
          </a:xfrm>
          <a:prstGeom prst="rect">
            <a:avLst/>
          </a:prstGeom>
          <a:solidFill>
            <a:srgbClr val="C55A11">
              <a:alpha val="2823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Arial"/>
              <a:buNone/>
            </a:pPr>
            <a:r>
              <a:rPr b="1" i="0" lang="ko-KR" sz="105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16:9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3662200" y="2045750"/>
            <a:ext cx="911398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Menu name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